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slides/slide62.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41.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viewProps.xml" ContentType="application/vnd.openxmlformats-officedocument.presentationml.viewProps+xml"/>
  <Override PartName="/ppt/slides/slide64.xml" ContentType="application/vnd.openxmlformats-officedocument.presentationml.slide+xml"/>
  <Default Extension="jpeg" ContentType="image/jpeg"/>
  <Override PartName="/ppt/slides/slide47.xml" ContentType="application/vnd.openxmlformats-officedocument.presentationml.slide+xml"/>
  <Override PartName="/ppt/slides/slide40.xml" ContentType="application/vnd.openxmlformats-officedocument.presentationml.slide+xml"/>
  <Override PartName="/ppt/slides/slide56.xml" ContentType="application/vnd.openxmlformats-officedocument.presentationml.slid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slides/slide15.xml" ContentType="application/vnd.openxmlformats-officedocument.presentationml.slide+xml"/>
  <Default Extension="tiff" ContentType="image/tiff"/>
  <Override PartName="/ppt/slides/slide63.xml" ContentType="application/vnd.openxmlformats-officedocument.presentationml.slide+xml"/>
  <Override PartName="/ppt/slides/slide46.xml" ContentType="application/vnd.openxmlformats-officedocument.presentationml.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9" r:id="rId2"/>
    <p:sldId id="338" r:id="rId3"/>
    <p:sldId id="339" r:id="rId4"/>
    <p:sldId id="340" r:id="rId5"/>
    <p:sldId id="346" r:id="rId6"/>
    <p:sldId id="260" r:id="rId7"/>
    <p:sldId id="265" r:id="rId8"/>
    <p:sldId id="322" r:id="rId9"/>
    <p:sldId id="323" r:id="rId10"/>
    <p:sldId id="279" r:id="rId11"/>
    <p:sldId id="330" r:id="rId12"/>
    <p:sldId id="324" r:id="rId13"/>
    <p:sldId id="283" r:id="rId14"/>
    <p:sldId id="261" r:id="rId15"/>
    <p:sldId id="266" r:id="rId16"/>
    <p:sldId id="296" r:id="rId17"/>
    <p:sldId id="305" r:id="rId18"/>
    <p:sldId id="341" r:id="rId19"/>
    <p:sldId id="298" r:id="rId20"/>
    <p:sldId id="306" r:id="rId21"/>
    <p:sldId id="307" r:id="rId22"/>
    <p:sldId id="304" r:id="rId23"/>
    <p:sldId id="275" r:id="rId24"/>
    <p:sldId id="272" r:id="rId25"/>
    <p:sldId id="291" r:id="rId26"/>
    <p:sldId id="325" r:id="rId27"/>
    <p:sldId id="342" r:id="rId28"/>
    <p:sldId id="262" r:id="rId29"/>
    <p:sldId id="289" r:id="rId30"/>
    <p:sldId id="290" r:id="rId31"/>
    <p:sldId id="301" r:id="rId32"/>
    <p:sldId id="276" r:id="rId33"/>
    <p:sldId id="334" r:id="rId34"/>
    <p:sldId id="302" r:id="rId35"/>
    <p:sldId id="303" r:id="rId36"/>
    <p:sldId id="331" r:id="rId37"/>
    <p:sldId id="332" r:id="rId38"/>
    <p:sldId id="328" r:id="rId39"/>
    <p:sldId id="295" r:id="rId40"/>
    <p:sldId id="308" r:id="rId41"/>
    <p:sldId id="309" r:id="rId42"/>
    <p:sldId id="263" r:id="rId43"/>
    <p:sldId id="310" r:id="rId44"/>
    <p:sldId id="287" r:id="rId45"/>
    <p:sldId id="299" r:id="rId46"/>
    <p:sldId id="311" r:id="rId47"/>
    <p:sldId id="286" r:id="rId48"/>
    <p:sldId id="285" r:id="rId49"/>
    <p:sldId id="271" r:id="rId50"/>
    <p:sldId id="269" r:id="rId51"/>
    <p:sldId id="333" r:id="rId52"/>
    <p:sldId id="313" r:id="rId53"/>
    <p:sldId id="314" r:id="rId54"/>
    <p:sldId id="343" r:id="rId55"/>
    <p:sldId id="344" r:id="rId56"/>
    <p:sldId id="264" r:id="rId57"/>
    <p:sldId id="345" r:id="rId58"/>
    <p:sldId id="315" r:id="rId59"/>
    <p:sldId id="316" r:id="rId60"/>
    <p:sldId id="293" r:id="rId61"/>
    <p:sldId id="284" r:id="rId62"/>
    <p:sldId id="320" r:id="rId63"/>
    <p:sldId id="319" r:id="rId64"/>
    <p:sldId id="321" r:id="rId65"/>
    <p:sldId id="336" r:id="rId66"/>
    <p:sldId id="326" r:id="rId67"/>
    <p:sldId id="329"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40" autoAdjust="0"/>
    <p:restoredTop sz="94667" autoAdjust="0"/>
  </p:normalViewPr>
  <p:slideViewPr>
    <p:cSldViewPr snapToObjects="1">
      <p:cViewPr>
        <p:scale>
          <a:sx n="100" d="100"/>
          <a:sy n="100" d="100"/>
        </p:scale>
        <p:origin x="-584"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printerSettings" Target="printerSettings/printerSettings1.bin"/><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0D9C6B-AF0C-F848-8FCB-069B32913856}" type="datetimeFigureOut">
              <a:rPr lang="en-US" smtClean="0"/>
              <a:pPr/>
              <a:t>10/24/11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0D9C6B-AF0C-F848-8FCB-069B32913856}" type="datetimeFigureOut">
              <a:rPr lang="en-US" smtClean="0"/>
              <a:pPr/>
              <a:t>10/24/11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0D9C6B-AF0C-F848-8FCB-069B32913856}" type="datetimeFigureOut">
              <a:rPr lang="en-US" smtClean="0"/>
              <a:pPr/>
              <a:t>10/24/11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0D9C6B-AF0C-F848-8FCB-069B32913856}" type="datetimeFigureOut">
              <a:rPr lang="en-US" smtClean="0"/>
              <a:pPr/>
              <a:t>10/24/11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0D9C6B-AF0C-F848-8FCB-069B32913856}" type="datetimeFigureOut">
              <a:rPr lang="en-US" smtClean="0"/>
              <a:pPr/>
              <a:t>10/24/11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0D9C6B-AF0C-F848-8FCB-069B32913856}" type="datetimeFigureOut">
              <a:rPr lang="en-US" smtClean="0"/>
              <a:pPr/>
              <a:t>10/24/11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D9C6B-AF0C-F848-8FCB-069B32913856}" type="datetimeFigureOut">
              <a:rPr lang="en-US" smtClean="0"/>
              <a:pPr/>
              <a:t>10/24/11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0D9C6B-AF0C-F848-8FCB-069B32913856}" type="datetimeFigureOut">
              <a:rPr lang="en-US" smtClean="0"/>
              <a:pPr/>
              <a:t>10/24/11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0D9C6B-AF0C-F848-8FCB-069B32913856}" type="datetimeFigureOut">
              <a:rPr lang="en-US" smtClean="0"/>
              <a:pPr/>
              <a:t>10/24/11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0D9C6B-AF0C-F848-8FCB-069B32913856}" type="datetimeFigureOut">
              <a:rPr lang="en-US" smtClean="0"/>
              <a:pPr/>
              <a:t>10/24/11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0D9C6B-AF0C-F848-8FCB-069B32913856}" type="datetimeFigureOut">
              <a:rPr lang="en-US" smtClean="0"/>
              <a:pPr/>
              <a:t>10/24/11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2E6C9-9576-3543-9F7E-B3D683A559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D9C6B-AF0C-F848-8FCB-069B32913856}" type="datetimeFigureOut">
              <a:rPr lang="en-US" smtClean="0"/>
              <a:pPr/>
              <a:t>10/24/11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F2E6C9-9576-3543-9F7E-B3D683A5593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74638"/>
            <a:ext cx="8229600" cy="5851525"/>
          </a:xfrm>
        </p:spPr>
        <p:txBody>
          <a:bodyPr>
            <a:normAutofit fontScale="47500" lnSpcReduction="20000"/>
          </a:bodyPr>
          <a:lstStyle/>
          <a:p>
            <a:pPr marL="0" marR="0" algn="ctr">
              <a:spcBef>
                <a:spcPts val="0"/>
              </a:spcBef>
              <a:spcAft>
                <a:spcPts val="0"/>
              </a:spcAft>
              <a:buNone/>
            </a:pPr>
            <a:r>
              <a:rPr lang="en-US" sz="5053" b="1" dirty="0" smtClean="0">
                <a:latin typeface="Britannic Bold"/>
                <a:ea typeface="Times New Roman"/>
                <a:cs typeface="Times New Roman"/>
              </a:rPr>
              <a:t>A Theological Response to </a:t>
            </a:r>
            <a:endParaRPr lang="en-US" sz="5053" b="1" dirty="0" smtClean="0">
              <a:latin typeface="Times New Roman"/>
              <a:ea typeface="Times New Roman"/>
              <a:cs typeface="Times New Roman"/>
            </a:endParaRPr>
          </a:p>
          <a:p>
            <a:pPr marL="0" marR="0" algn="ctr">
              <a:spcBef>
                <a:spcPts val="0"/>
              </a:spcBef>
              <a:spcAft>
                <a:spcPts val="0"/>
              </a:spcAft>
              <a:buNone/>
            </a:pPr>
            <a:r>
              <a:rPr lang="en-US" sz="5053" b="1" dirty="0" smtClean="0">
                <a:latin typeface="Britannic Bold"/>
                <a:ea typeface="Times New Roman"/>
                <a:cs typeface="Times New Roman"/>
              </a:rPr>
              <a:t>World War II</a:t>
            </a:r>
            <a:endParaRPr lang="en-US" sz="5053" b="1" dirty="0" smtClean="0">
              <a:latin typeface="Times New Roman"/>
              <a:ea typeface="Times New Roman"/>
              <a:cs typeface="Times New Roman"/>
            </a:endParaRPr>
          </a:p>
          <a:p>
            <a:pPr marL="0" marR="0" algn="ctr">
              <a:spcBef>
                <a:spcPts val="0"/>
              </a:spcBef>
              <a:spcAft>
                <a:spcPts val="0"/>
              </a:spcAft>
              <a:buNone/>
            </a:pPr>
            <a:r>
              <a:rPr lang="en-US" b="1" dirty="0" smtClean="0">
                <a:latin typeface="Britannic Bold"/>
                <a:ea typeface="Times New Roman"/>
                <a:cs typeface="Times New Roman"/>
              </a:rPr>
              <a:t> </a:t>
            </a:r>
            <a:endParaRPr lang="en-US" dirty="0" smtClean="0">
              <a:latin typeface="Times New Roman"/>
              <a:ea typeface="Times New Roman"/>
              <a:cs typeface="Times New Roman"/>
            </a:endParaRPr>
          </a:p>
          <a:p>
            <a:pPr marL="0" marR="0" algn="ctr">
              <a:spcBef>
                <a:spcPts val="0"/>
              </a:spcBef>
              <a:spcAft>
                <a:spcPts val="0"/>
              </a:spcAft>
              <a:buNone/>
            </a:pPr>
            <a:r>
              <a:rPr lang="en-US" dirty="0" smtClean="0">
                <a:latin typeface="Britannic Bold"/>
                <a:ea typeface="Times New Roman"/>
                <a:cs typeface="Times New Roman"/>
              </a:rPr>
              <a:t>Ted Grimsrud</a:t>
            </a:r>
            <a:endParaRPr lang="en-US" dirty="0" smtClean="0">
              <a:latin typeface="Times New Roman"/>
              <a:ea typeface="Times New Roman"/>
              <a:cs typeface="Times New Roman"/>
            </a:endParaRPr>
          </a:p>
          <a:p>
            <a:pPr marL="0" marR="0" algn="ctr">
              <a:spcBef>
                <a:spcPts val="0"/>
              </a:spcBef>
              <a:spcAft>
                <a:spcPts val="0"/>
              </a:spcAft>
              <a:buNone/>
            </a:pP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1. Was this war necessary (did it have just causes)?</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 </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2. Were the means used in this war just?</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 </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3. What were the costs of this war?</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 </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4. What were the long-term consequences of this war?</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 </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5. Is there an alternative story?</a:t>
            </a:r>
            <a:endParaRPr lang="en-US" sz="4000" dirty="0" smtClean="0">
              <a:latin typeface="Times New Roman"/>
              <a:ea typeface="Times New Roman"/>
              <a:cs typeface="Times New Roman"/>
            </a:endParaRPr>
          </a:p>
          <a:p>
            <a:pPr marL="0" marR="0">
              <a:spcBef>
                <a:spcPts val="0"/>
              </a:spcBef>
              <a:spcAft>
                <a:spcPts val="0"/>
              </a:spcAft>
              <a:buNone/>
            </a:pPr>
            <a:r>
              <a:rPr lang="en-US" sz="4000" dirty="0" smtClean="0">
                <a:latin typeface="Britannic Bold"/>
                <a:ea typeface="Times New Roman"/>
                <a:cs typeface="Times New Roman"/>
              </a:rPr>
              <a:t> </a:t>
            </a:r>
            <a:endParaRPr lang="en-US" sz="4000" dirty="0" smtClean="0">
              <a:latin typeface="Times New Roman"/>
              <a:ea typeface="Times New Roman"/>
              <a:cs typeface="Times New Roman"/>
            </a:endParaRPr>
          </a:p>
          <a:p>
            <a:pPr marL="0" marR="0">
              <a:spcBef>
                <a:spcPts val="0"/>
              </a:spcBef>
              <a:spcAft>
                <a:spcPts val="0"/>
              </a:spcAft>
              <a:buNone/>
            </a:pPr>
            <a:r>
              <a:rPr lang="en-US" sz="3368" dirty="0" smtClean="0">
                <a:latin typeface="Britannic Bold"/>
                <a:ea typeface="Times New Roman"/>
                <a:cs typeface="Times New Roman"/>
              </a:rPr>
              <a:t>“World War II was the greatest disaster in human history, but was this a just war that Americans had to fight despite its appalling price? Was it worth the massive disruption of American society on the home front, with its racial tensions, displaced families, marital discord, and juvenile delinquency? Was this a war worthy of the sacrifice of hundreds of thousands of Americans overseas who suffered untold miseries and gave their bodies and their minds and their lives? And in the worldwide perspective, did this war justify the final butcher’s bill of 78 million dead?”</a:t>
            </a:r>
            <a:endParaRPr lang="en-US" sz="3368"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 </a:t>
            </a:r>
            <a:endParaRPr lang="en-US" dirty="0" smtClean="0">
              <a:latin typeface="Times New Roman"/>
              <a:ea typeface="Times New Roman"/>
              <a:cs typeface="Times New Roman"/>
            </a:endParaRPr>
          </a:p>
          <a:p>
            <a:pPr marL="457200" marR="0">
              <a:spcBef>
                <a:spcPts val="0"/>
              </a:spcBef>
              <a:spcAft>
                <a:spcPts val="0"/>
              </a:spcAft>
              <a:buNone/>
            </a:pPr>
            <a:r>
              <a:rPr lang="en-US" dirty="0" smtClean="0">
                <a:latin typeface="Britannic Bold"/>
                <a:ea typeface="Times New Roman"/>
                <a:cs typeface="Times New Roman"/>
              </a:rPr>
              <a:t>       Kenneth D Rose, </a:t>
            </a:r>
            <a:r>
              <a:rPr lang="en-US" i="1" dirty="0" smtClean="0">
                <a:latin typeface="Britannic Bold"/>
                <a:ea typeface="Times New Roman"/>
                <a:cs typeface="Times New Roman"/>
              </a:rPr>
              <a:t>Myth of the Greatest Generation: A Social History of Americans in World War II, </a:t>
            </a:r>
            <a:r>
              <a:rPr lang="en-US" dirty="0" smtClean="0">
                <a:latin typeface="Britannic Bold"/>
                <a:ea typeface="Times New Roman"/>
                <a:cs typeface="Times New Roman"/>
              </a:rPr>
              <a:t>251.</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a:bodyPr>
          <a:lstStyle/>
          <a:p>
            <a:pPr>
              <a:buNone/>
            </a:pPr>
            <a:r>
              <a:rPr lang="en-US" sz="3600" b="1" dirty="0" smtClean="0"/>
              <a:t>Franklin Roosevelt’s “Four Freedoms” speech, January 6, 1941: </a:t>
            </a:r>
          </a:p>
          <a:p>
            <a:pPr>
              <a:buNone/>
            </a:pPr>
            <a:r>
              <a:rPr lang="en-US" sz="3600" dirty="0" smtClean="0"/>
              <a:t>(1) Freedom of speech and expression, </a:t>
            </a:r>
          </a:p>
          <a:p>
            <a:pPr>
              <a:buNone/>
            </a:pPr>
            <a:r>
              <a:rPr lang="en-US" sz="3600" dirty="0" smtClean="0"/>
              <a:t>(2) Freedom to worship God in one’s own way</a:t>
            </a:r>
          </a:p>
          <a:p>
            <a:pPr>
              <a:buNone/>
            </a:pPr>
            <a:r>
              <a:rPr lang="en-US" sz="3600" dirty="0" smtClean="0"/>
              <a:t>(3) Freedom from want, and </a:t>
            </a:r>
          </a:p>
          <a:p>
            <a:pPr>
              <a:buNone/>
            </a:pPr>
            <a:r>
              <a:rPr lang="en-US" sz="3600" dirty="0" smtClean="0"/>
              <a:t>(4) Freedom from fear</a:t>
            </a:r>
          </a:p>
          <a:p>
            <a:pPr>
              <a:buNone/>
            </a:pPr>
            <a:r>
              <a:rPr lang="en-US" sz="3600" i="1" dirty="0" smtClean="0"/>
              <a:t>”Everywhere in the world.”</a:t>
            </a:r>
            <a:endParaRPr lang="en-US" sz="36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51A560X207L._SS500_.jpg"/>
          <p:cNvPicPr>
            <a:picLocks noGrp="1" noChangeAspect="1"/>
          </p:cNvPicPr>
          <p:nvPr>
            <p:ph idx="1"/>
          </p:nvPr>
        </p:nvPicPr>
        <p:blipFill>
          <a:blip r:embed="rId2"/>
          <a:srcRect l="-40915" r="-40915"/>
          <a:stretch>
            <a:fillRect/>
          </a:stretch>
        </p:blipFill>
        <p:spPr>
          <a:xfrm>
            <a:off x="0" y="457200"/>
            <a:ext cx="8991600" cy="57912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6354762"/>
          </a:xfrm>
        </p:spPr>
        <p:txBody>
          <a:bodyPr>
            <a:normAutofit fontScale="92500" lnSpcReduction="10000"/>
          </a:bodyPr>
          <a:lstStyle/>
          <a:p>
            <a:pPr>
              <a:buNone/>
            </a:pPr>
            <a:r>
              <a:rPr lang="en-US" sz="3600" b="1" dirty="0" smtClean="0"/>
              <a:t>The Atlantic Charter, August 14, 1941</a:t>
            </a:r>
          </a:p>
          <a:p>
            <a:pPr>
              <a:buNone/>
            </a:pPr>
            <a:r>
              <a:rPr lang="en-US" sz="2824" i="1" dirty="0" smtClean="0"/>
              <a:t>The eight principal points</a:t>
            </a:r>
            <a:r>
              <a:rPr lang="en-US" sz="2824" dirty="0" smtClean="0"/>
              <a:t>:</a:t>
            </a:r>
          </a:p>
          <a:p>
            <a:pPr>
              <a:buNone/>
            </a:pPr>
            <a:r>
              <a:rPr lang="en-US" sz="2824" dirty="0" smtClean="0"/>
              <a:t>1. No territorial gains were to be sought by the United States or the United Kingdom;</a:t>
            </a:r>
          </a:p>
          <a:p>
            <a:pPr>
              <a:buNone/>
            </a:pPr>
            <a:r>
              <a:rPr lang="en-US" sz="2824" dirty="0" smtClean="0"/>
              <a:t>2. Territorial adjustments must be in accord with the wishes of the peoples concerned;</a:t>
            </a:r>
          </a:p>
          <a:p>
            <a:pPr>
              <a:buNone/>
            </a:pPr>
            <a:r>
              <a:rPr lang="en-US" sz="2824" dirty="0" smtClean="0"/>
              <a:t>3. All peoples had a right to self-determination;</a:t>
            </a:r>
          </a:p>
          <a:p>
            <a:pPr>
              <a:buNone/>
            </a:pPr>
            <a:r>
              <a:rPr lang="en-US" sz="2824" dirty="0" smtClean="0"/>
              <a:t>4. Trade barriers were to be lowered;</a:t>
            </a:r>
          </a:p>
          <a:p>
            <a:pPr>
              <a:buNone/>
            </a:pPr>
            <a:r>
              <a:rPr lang="en-US" sz="2824" dirty="0" smtClean="0"/>
              <a:t>5. There was to be global economic cooperation and advancement of social welfare;</a:t>
            </a:r>
          </a:p>
          <a:p>
            <a:pPr>
              <a:buNone/>
            </a:pPr>
            <a:r>
              <a:rPr lang="en-US" sz="2824" dirty="0" smtClean="0"/>
              <a:t>6. The participants would work for a world free of want and fear;</a:t>
            </a:r>
          </a:p>
          <a:p>
            <a:pPr>
              <a:buNone/>
            </a:pPr>
            <a:r>
              <a:rPr lang="en-US" sz="2824" dirty="0" smtClean="0"/>
              <a:t>7. The participants would work for freedom of the seas;</a:t>
            </a:r>
          </a:p>
          <a:p>
            <a:pPr>
              <a:buNone/>
            </a:pPr>
            <a:r>
              <a:rPr lang="en-US" sz="2824" dirty="0" smtClean="0"/>
              <a:t>8. There was to be disarmament of aggressor nations, and a postwar common disarmament.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85000" lnSpcReduction="20000"/>
          </a:bodyPr>
          <a:lstStyle/>
          <a:p>
            <a:pPr marL="0" marR="0">
              <a:spcBef>
                <a:spcPts val="0"/>
              </a:spcBef>
              <a:spcAft>
                <a:spcPts val="0"/>
              </a:spcAft>
              <a:buNone/>
            </a:pPr>
            <a:r>
              <a:rPr lang="en-US" sz="3613" dirty="0" smtClean="0">
                <a:latin typeface="Comic Sans MS"/>
                <a:ea typeface="Times New Roman"/>
                <a:cs typeface="Times New Roman"/>
              </a:rPr>
              <a:t>1. Was this war necessary (did it have just causes)?</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	The </a:t>
            </a:r>
            <a:r>
              <a:rPr lang="en-US" sz="3613" i="1" dirty="0" smtClean="0">
                <a:latin typeface="Comic Sans MS"/>
                <a:ea typeface="Times New Roman"/>
                <a:cs typeface="Times New Roman"/>
              </a:rPr>
              <a:t>jus ad bellum </a:t>
            </a:r>
            <a:r>
              <a:rPr lang="en-US" sz="3613" dirty="0" smtClean="0">
                <a:latin typeface="Comic Sans MS"/>
                <a:ea typeface="Times New Roman"/>
                <a:cs typeface="Times New Roman"/>
              </a:rPr>
              <a:t>questions</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 </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2. Were </a:t>
            </a:r>
            <a:r>
              <a:rPr lang="en-US" sz="3613" dirty="0" smtClean="0">
                <a:latin typeface="Comic Sans MS"/>
                <a:ea typeface="Times New Roman"/>
                <a:cs typeface="Times New Roman"/>
              </a:rPr>
              <a:t>the means used in this war just?</a:t>
            </a:r>
          </a:p>
          <a:p>
            <a:pPr marL="0" marR="0">
              <a:spcBef>
                <a:spcPts val="0"/>
              </a:spcBef>
              <a:spcAft>
                <a:spcPts val="0"/>
              </a:spcAft>
              <a:buNone/>
            </a:pPr>
            <a:r>
              <a:rPr lang="en-US" sz="3613" dirty="0" smtClean="0">
                <a:latin typeface="Comic Sans MS"/>
                <a:ea typeface="Times New Roman"/>
                <a:cs typeface="Times New Roman"/>
              </a:rPr>
              <a:t>	The </a:t>
            </a:r>
            <a:r>
              <a:rPr lang="en-US" sz="3613" i="1" dirty="0" smtClean="0">
                <a:latin typeface="Comic Sans MS"/>
                <a:ea typeface="Times New Roman"/>
                <a:cs typeface="Times New Roman"/>
              </a:rPr>
              <a:t>jus in </a:t>
            </a:r>
            <a:r>
              <a:rPr lang="en-US" sz="3613" i="1" dirty="0" err="1" smtClean="0">
                <a:latin typeface="Comic Sans MS"/>
                <a:ea typeface="Times New Roman"/>
                <a:cs typeface="Times New Roman"/>
              </a:rPr>
              <a:t>bello</a:t>
            </a:r>
            <a:r>
              <a:rPr lang="en-US" sz="3613" i="1" dirty="0" smtClean="0">
                <a:latin typeface="Comic Sans MS"/>
                <a:ea typeface="Times New Roman"/>
                <a:cs typeface="Times New Roman"/>
              </a:rPr>
              <a:t> </a:t>
            </a:r>
            <a:r>
              <a:rPr lang="en-US" sz="3613" dirty="0" smtClean="0">
                <a:latin typeface="Comic Sans MS"/>
                <a:ea typeface="Times New Roman"/>
                <a:cs typeface="Times New Roman"/>
              </a:rPr>
              <a:t>questions</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 </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3. What </a:t>
            </a:r>
            <a:r>
              <a:rPr lang="en-US" sz="3613" dirty="0" smtClean="0">
                <a:latin typeface="Comic Sans MS"/>
                <a:ea typeface="Times New Roman"/>
                <a:cs typeface="Times New Roman"/>
              </a:rPr>
              <a:t>were the costs of this war?</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 </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4. What </a:t>
            </a:r>
            <a:r>
              <a:rPr lang="en-US" sz="3613" dirty="0" smtClean="0">
                <a:latin typeface="Comic Sans MS"/>
                <a:ea typeface="Times New Roman"/>
                <a:cs typeface="Times New Roman"/>
              </a:rPr>
              <a:t>were the long-term consequences of this war?</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 </a:t>
            </a:r>
            <a:endParaRPr lang="en-US" sz="3613" dirty="0" smtClean="0">
              <a:latin typeface="Times New Roman"/>
              <a:ea typeface="Times New Roman"/>
              <a:cs typeface="Times New Roman"/>
            </a:endParaRPr>
          </a:p>
          <a:p>
            <a:pPr marL="0" marR="0">
              <a:spcBef>
                <a:spcPts val="0"/>
              </a:spcBef>
              <a:spcAft>
                <a:spcPts val="0"/>
              </a:spcAft>
              <a:buNone/>
            </a:pPr>
            <a:r>
              <a:rPr lang="en-US" sz="3613" dirty="0" smtClean="0">
                <a:latin typeface="Comic Sans MS"/>
                <a:ea typeface="Times New Roman"/>
                <a:cs typeface="Times New Roman"/>
              </a:rPr>
              <a:t>5. Is </a:t>
            </a:r>
            <a:r>
              <a:rPr lang="en-US" sz="3613" dirty="0" smtClean="0">
                <a:latin typeface="Comic Sans MS"/>
                <a:ea typeface="Times New Roman"/>
                <a:cs typeface="Times New Roman"/>
              </a:rPr>
              <a:t>there an alternative story for postwar America?</a:t>
            </a:r>
            <a:endParaRPr lang="en-US" sz="3613"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85000" lnSpcReduction="20000"/>
          </a:bodyPr>
          <a:lstStyle/>
          <a:p>
            <a:pPr marL="0" marR="0">
              <a:spcBef>
                <a:spcPts val="0"/>
              </a:spcBef>
              <a:spcAft>
                <a:spcPts val="0"/>
              </a:spcAft>
              <a:buNone/>
            </a:pPr>
            <a:r>
              <a:rPr lang="en-US" dirty="0" smtClean="0">
                <a:latin typeface="BlairMdITC TT-Medium"/>
                <a:ea typeface="Times New Roman"/>
                <a:cs typeface="Times New Roman"/>
              </a:rPr>
              <a:t> </a:t>
            </a:r>
            <a:endParaRPr lang="en-US" i="1" dirty="0" smtClean="0">
              <a:latin typeface="Times New Roman"/>
              <a:ea typeface="Times New Roman"/>
              <a:cs typeface="Times New Roman"/>
            </a:endParaRPr>
          </a:p>
          <a:p>
            <a:pPr marL="0" marR="0">
              <a:spcBef>
                <a:spcPts val="0"/>
              </a:spcBef>
              <a:spcAft>
                <a:spcPts val="0"/>
              </a:spcAft>
              <a:buNone/>
            </a:pPr>
            <a:r>
              <a:rPr lang="en-US" sz="3765" b="1" i="1" dirty="0" smtClean="0">
                <a:latin typeface="Comic Sans MS"/>
                <a:ea typeface="Times New Roman"/>
                <a:cs typeface="Times New Roman"/>
              </a:rPr>
              <a:t>1. Was this war necessary (did it have just causes)?</a:t>
            </a:r>
            <a:endParaRPr lang="en-US" sz="3765" i="1" dirty="0" smtClean="0">
              <a:latin typeface="Times New Roman"/>
              <a:ea typeface="Times New Roman"/>
              <a:cs typeface="Times New Roman"/>
            </a:endParaRPr>
          </a:p>
          <a:p>
            <a:pPr marL="0" marR="0">
              <a:spcBef>
                <a:spcPts val="0"/>
              </a:spcBef>
              <a:spcAft>
                <a:spcPts val="0"/>
              </a:spcAft>
              <a:buNone/>
            </a:pPr>
            <a:r>
              <a:rPr lang="en-US" sz="3765" b="1" i="1" dirty="0" smtClean="0">
                <a:latin typeface="Comic Sans MS"/>
                <a:ea typeface="Times New Roman"/>
                <a:cs typeface="Times New Roman"/>
              </a:rPr>
              <a:t>	The </a:t>
            </a:r>
            <a:r>
              <a:rPr lang="en-US" sz="3765" b="1" dirty="0" smtClean="0">
                <a:latin typeface="Comic Sans MS"/>
                <a:ea typeface="Times New Roman"/>
                <a:cs typeface="Times New Roman"/>
              </a:rPr>
              <a:t>jus ad bellum </a:t>
            </a:r>
            <a:r>
              <a:rPr lang="en-US" sz="3765" b="1" i="1" dirty="0" smtClean="0">
                <a:latin typeface="Comic Sans MS"/>
                <a:ea typeface="Times New Roman"/>
                <a:cs typeface="Times New Roman"/>
              </a:rPr>
              <a:t>questions</a:t>
            </a:r>
            <a:endParaRPr lang="en-US" sz="3765" i="1"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Were </a:t>
            </a:r>
            <a:r>
              <a:rPr lang="en-US" dirty="0" smtClean="0">
                <a:latin typeface="Comic Sans MS"/>
                <a:ea typeface="Times New Roman"/>
                <a:cs typeface="Times New Roman"/>
              </a:rPr>
              <a:t>the means used in this war just?</a:t>
            </a:r>
          </a:p>
          <a:p>
            <a:pPr marL="0" marR="0">
              <a:spcBef>
                <a:spcPts val="0"/>
              </a:spcBef>
              <a:spcAft>
                <a:spcPts val="0"/>
              </a:spcAft>
              <a:buNone/>
            </a:pPr>
            <a:r>
              <a:rPr lang="en-US" dirty="0" smtClean="0">
                <a:latin typeface="Comic Sans MS"/>
                <a:ea typeface="Times New Roman"/>
                <a:cs typeface="Times New Roman"/>
              </a:rPr>
              <a:t>	The </a:t>
            </a:r>
            <a:r>
              <a:rPr lang="en-US" i="1" dirty="0" smtClean="0">
                <a:latin typeface="Comic Sans MS"/>
                <a:ea typeface="Times New Roman"/>
                <a:cs typeface="Times New Roman"/>
              </a:rPr>
              <a:t>jus in </a:t>
            </a:r>
            <a:r>
              <a:rPr lang="en-US" i="1" dirty="0" err="1" smtClean="0">
                <a:latin typeface="Comic Sans MS"/>
                <a:ea typeface="Times New Roman"/>
                <a:cs typeface="Times New Roman"/>
              </a:rPr>
              <a:t>bello</a:t>
            </a:r>
            <a:r>
              <a:rPr lang="en-US" i="1" dirty="0" smtClean="0">
                <a:latin typeface="Comic Sans MS"/>
                <a:ea typeface="Times New Roman"/>
                <a:cs typeface="Times New Roman"/>
              </a:rPr>
              <a:t> </a:t>
            </a:r>
            <a:r>
              <a:rPr lang="en-US" dirty="0" smtClean="0">
                <a:latin typeface="Comic Sans MS"/>
                <a:ea typeface="Times New Roman"/>
                <a:cs typeface="Times New Roman"/>
              </a:rPr>
              <a:t>questions</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What were the costs of this war?</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What were the long-term consequences of this war?</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Is there an alternative story for postwar America?</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92500" lnSpcReduction="10000"/>
          </a:bodyPr>
          <a:lstStyle/>
          <a:p>
            <a:pPr marL="0" marR="0">
              <a:lnSpc>
                <a:spcPct val="150000"/>
              </a:lnSpc>
              <a:spcBef>
                <a:spcPts val="0"/>
              </a:spcBef>
              <a:spcAft>
                <a:spcPts val="0"/>
              </a:spcAft>
              <a:buNone/>
            </a:pPr>
            <a:r>
              <a:rPr lang="en-US" dirty="0" smtClean="0">
                <a:latin typeface="Britannic Bold"/>
                <a:ea typeface="Times New Roman"/>
                <a:cs typeface="Times New Roman"/>
              </a:rPr>
              <a:t>“I find it almost incomprehensible that anyone would claim to discover moral ambiguity in World War II. Machiavelli was quite right when describing a necessary war as a just war. If World War II was not necessary, no war has been.”</a:t>
            </a:r>
            <a:endParaRPr lang="en-US" dirty="0" smtClean="0">
              <a:latin typeface="Times New Roman"/>
              <a:ea typeface="Times New Roman"/>
              <a:cs typeface="Times New Roman"/>
            </a:endParaRPr>
          </a:p>
          <a:p>
            <a:pPr marL="0" marR="0">
              <a:lnSpc>
                <a:spcPct val="150000"/>
              </a:lnSpc>
              <a:spcBef>
                <a:spcPts val="0"/>
              </a:spcBef>
              <a:spcAft>
                <a:spcPts val="0"/>
              </a:spcAft>
              <a:buNone/>
            </a:pPr>
            <a:r>
              <a:rPr lang="en-US" dirty="0" smtClean="0">
                <a:latin typeface="Britannic Bold"/>
                <a:ea typeface="Times New Roman"/>
                <a:cs typeface="Times New Roman"/>
              </a:rPr>
              <a:t> </a:t>
            </a:r>
            <a:endParaRPr lang="en-US" dirty="0" smtClean="0">
              <a:latin typeface="Times New Roman"/>
              <a:ea typeface="Times New Roman"/>
              <a:cs typeface="Times New Roman"/>
            </a:endParaRPr>
          </a:p>
          <a:p>
            <a:pPr marL="457200" marR="0">
              <a:spcBef>
                <a:spcPts val="0"/>
              </a:spcBef>
              <a:spcAft>
                <a:spcPts val="0"/>
              </a:spcAft>
              <a:buNone/>
            </a:pPr>
            <a:r>
              <a:rPr lang="en-US" dirty="0" smtClean="0">
                <a:latin typeface="Britannic Bold"/>
                <a:ea typeface="Times New Roman"/>
                <a:cs typeface="Times New Roman"/>
              </a:rPr>
              <a:t>     Eric </a:t>
            </a:r>
            <a:r>
              <a:rPr lang="en-US" dirty="0" err="1" smtClean="0">
                <a:latin typeface="Britannic Bold"/>
                <a:ea typeface="Times New Roman"/>
                <a:cs typeface="Times New Roman"/>
              </a:rPr>
              <a:t>Bergerud</a:t>
            </a:r>
            <a:r>
              <a:rPr lang="en-US" dirty="0" smtClean="0">
                <a:latin typeface="Britannic Bold"/>
                <a:ea typeface="Times New Roman"/>
                <a:cs typeface="Times New Roman"/>
              </a:rPr>
              <a:t>, “Critique of Choices Under Fire.” </a:t>
            </a:r>
            <a:r>
              <a:rPr lang="en-US" i="1" dirty="0" smtClean="0">
                <a:latin typeface="Britannic Bold"/>
                <a:ea typeface="Times New Roman"/>
                <a:cs typeface="Times New Roman"/>
              </a:rPr>
              <a:t>Historically Speaking </a:t>
            </a:r>
            <a:r>
              <a:rPr lang="en-US" dirty="0" smtClean="0">
                <a:latin typeface="Britannic Bold"/>
                <a:ea typeface="Times New Roman"/>
                <a:cs typeface="Times New Roman"/>
              </a:rPr>
              <a:t>(March/April 2008), 41.</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lstStyle/>
          <a:p>
            <a:pPr marL="0" marR="0">
              <a:spcBef>
                <a:spcPts val="0"/>
              </a:spcBef>
              <a:spcAft>
                <a:spcPts val="0"/>
              </a:spcAft>
              <a:buNone/>
            </a:pPr>
            <a:r>
              <a:rPr lang="en-US" sz="4400" b="1" dirty="0" smtClean="0">
                <a:latin typeface="Britannic Bold"/>
                <a:ea typeface="Times New Roman"/>
                <a:cs typeface="Times New Roman"/>
              </a:rPr>
              <a:t>Was World War II necessary for the United States? Why did we fight?</a:t>
            </a:r>
            <a:endParaRPr lang="en-US" sz="4400" dirty="0" smtClean="0">
              <a:latin typeface="Times New Roman"/>
              <a:ea typeface="Times New Roman"/>
              <a:cs typeface="Times New Roman"/>
            </a:endParaRPr>
          </a:p>
          <a:p>
            <a:pPr marL="0" marR="0">
              <a:spcBef>
                <a:spcPts val="0"/>
              </a:spcBef>
              <a:spcAft>
                <a:spcPts val="0"/>
              </a:spcAft>
              <a:buNone/>
            </a:pPr>
            <a:r>
              <a:rPr lang="en-US" b="1" dirty="0" smtClean="0">
                <a:latin typeface="Britannic Bold"/>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b="1" dirty="0" smtClean="0">
                <a:latin typeface="Britannic Bold"/>
                <a:ea typeface="Times New Roman"/>
                <a:cs typeface="Times New Roman"/>
              </a:rPr>
              <a:t>(1) To maintain our national autonomy?</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(2) To protect democracy against totalitarianism?</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(3) To save the Jews?</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hitler59.jpg"/>
          <p:cNvPicPr>
            <a:picLocks noGrp="1" noChangeAspect="1"/>
          </p:cNvPicPr>
          <p:nvPr>
            <p:ph idx="1"/>
          </p:nvPr>
        </p:nvPicPr>
        <p:blipFill>
          <a:blip r:embed="rId2"/>
          <a:srcRect l="-89587" r="-89587"/>
          <a:stretch>
            <a:fillRect/>
          </a:stretch>
        </p:blipFill>
        <p:spPr>
          <a:xfrm>
            <a:off x="457200" y="838200"/>
            <a:ext cx="8229600" cy="452596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The “Big Three” </a:t>
            </a:r>
            <a:r>
              <a:rPr lang="en-US" sz="3200" dirty="0" smtClean="0"/>
              <a:t>meet [Churchill (Britain), Roosevelt (U.S.), Stalin (Soviet Union)]—</a:t>
            </a:r>
            <a:r>
              <a:rPr lang="en-US" sz="3200" dirty="0" smtClean="0"/>
              <a:t>Yalta, March 1945</a:t>
            </a:r>
            <a:endParaRPr lang="en-US" sz="3200" dirty="0"/>
          </a:p>
        </p:txBody>
      </p:sp>
      <p:pic>
        <p:nvPicPr>
          <p:cNvPr id="4" name="Content Placeholder 3" descr="yalta .jpg"/>
          <p:cNvPicPr>
            <a:picLocks noGrp="1" noChangeAspect="1"/>
          </p:cNvPicPr>
          <p:nvPr>
            <p:ph idx="1"/>
          </p:nvPr>
        </p:nvPicPr>
        <p:blipFill>
          <a:blip r:embed="rId2"/>
          <a:srcRect l="-22892" r="-22892"/>
          <a:stretch>
            <a:fillRect/>
          </a:stretch>
        </p:blip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229600" cy="1143000"/>
          </a:xfrm>
        </p:spPr>
        <p:txBody>
          <a:bodyPr>
            <a:normAutofit/>
          </a:bodyPr>
          <a:lstStyle/>
          <a:p>
            <a:r>
              <a:rPr lang="en-US" sz="3200" dirty="0" smtClean="0"/>
              <a:t>Warsaw, Poland—1945</a:t>
            </a:r>
            <a:endParaRPr lang="en-US" sz="3200" dirty="0"/>
          </a:p>
        </p:txBody>
      </p:sp>
      <p:pic>
        <p:nvPicPr>
          <p:cNvPr id="4" name="Content Placeholder 3" descr="728px-Destroyed_Warsaw,_capital_of_Poland,_January_1945.jpg"/>
          <p:cNvPicPr>
            <a:picLocks noGrp="1" noChangeAspect="1"/>
          </p:cNvPicPr>
          <p:nvPr>
            <p:ph idx="1"/>
          </p:nvPr>
        </p:nvPicPr>
        <p:blipFill>
          <a:blip r:embed="rId2"/>
          <a:srcRect l="-24930" r="-24930"/>
          <a:stretch>
            <a:fillRect/>
          </a:stretch>
        </p:blipFill>
        <p:spPr>
          <a:xfrm>
            <a:off x="457200" y="304800"/>
            <a:ext cx="8229600" cy="452596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Entrance to</a:t>
            </a:r>
            <a:r>
              <a:rPr lang="en-US" sz="3200" dirty="0" smtClean="0"/>
              <a:t> the Auschwitz concentration camp</a:t>
            </a:r>
            <a:endParaRPr lang="en-US" sz="3200" dirty="0"/>
          </a:p>
        </p:txBody>
      </p:sp>
      <p:pic>
        <p:nvPicPr>
          <p:cNvPr id="4" name="Content Placeholder 3" descr="auschwitz-1.jpg"/>
          <p:cNvPicPr>
            <a:picLocks noGrp="1" noChangeAspect="1"/>
          </p:cNvPicPr>
          <p:nvPr>
            <p:ph idx="1"/>
          </p:nvPr>
        </p:nvPicPr>
        <p:blipFill>
          <a:blip r:embed="rId2"/>
          <a:srcRect l="-15535" r="-15535"/>
          <a:stretch>
            <a:fillRect/>
          </a:stretch>
        </p:blipFill>
        <p:spPr>
          <a:xfrm>
            <a:off x="457200" y="1600200"/>
            <a:ext cx="8229600" cy="45259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Why </a:t>
            </a:r>
            <a:r>
              <a:rPr lang="en-US" b="1" i="1" dirty="0" smtClean="0"/>
              <a:t>did</a:t>
            </a:r>
            <a:r>
              <a:rPr lang="en-US" b="1" dirty="0" smtClean="0"/>
              <a:t> the United States fight World War II?</a:t>
            </a:r>
            <a:endParaRPr lang="en-US" b="1" dirty="0"/>
          </a:p>
        </p:txBody>
      </p:sp>
      <p:sp>
        <p:nvSpPr>
          <p:cNvPr id="5" name="Content Placeholder 4"/>
          <p:cNvSpPr>
            <a:spLocks noGrp="1"/>
          </p:cNvSpPr>
          <p:nvPr>
            <p:ph idx="1"/>
          </p:nvPr>
        </p:nvSpPr>
        <p:spPr/>
        <p:txBody>
          <a:bodyPr>
            <a:normAutofit lnSpcReduction="10000"/>
          </a:bodyPr>
          <a:lstStyle/>
          <a:p>
            <a:pPr>
              <a:buNone/>
            </a:pPr>
            <a:r>
              <a:rPr lang="en-US" dirty="0" smtClean="0"/>
              <a:t>• A conflict between American and Japanese imperialisms over the Far East</a:t>
            </a:r>
          </a:p>
          <a:p>
            <a:pPr>
              <a:buNone/>
            </a:pPr>
            <a:r>
              <a:rPr lang="en-US" dirty="0" smtClean="0"/>
              <a:t>• Strong alliance with Britain’s </a:t>
            </a:r>
            <a:r>
              <a:rPr lang="en-US" i="1" dirty="0" smtClean="0"/>
              <a:t>non</a:t>
            </a:r>
            <a:r>
              <a:rPr lang="en-US" dirty="0" smtClean="0"/>
              <a:t>-democratic global empire</a:t>
            </a:r>
          </a:p>
          <a:p>
            <a:pPr>
              <a:buNone/>
            </a:pPr>
            <a:r>
              <a:rPr lang="en-US" dirty="0" smtClean="0"/>
              <a:t>• Germany’s undermining American corporations’ interests</a:t>
            </a:r>
          </a:p>
          <a:p>
            <a:pPr>
              <a:buNone/>
            </a:pPr>
            <a:r>
              <a:rPr lang="en-US" dirty="0" smtClean="0"/>
              <a:t>• The growing awareness of the potential for American world dominance—economically and militarily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74638"/>
            <a:ext cx="8229600" cy="5851525"/>
          </a:xfrm>
        </p:spPr>
        <p:txBody>
          <a:bodyPr>
            <a:normAutofit fontScale="55000" lnSpcReduction="20000"/>
          </a:bodyPr>
          <a:lstStyle/>
          <a:p>
            <a:pPr marL="0" marR="0">
              <a:spcBef>
                <a:spcPts val="0"/>
              </a:spcBef>
              <a:spcAft>
                <a:spcPts val="0"/>
              </a:spcAft>
              <a:buNone/>
            </a:pPr>
            <a:endParaRPr lang="en-US" sz="3429"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Was this war necessary (did it have just causes)?</a:t>
            </a:r>
          </a:p>
          <a:p>
            <a:pPr marL="0" marR="0">
              <a:spcBef>
                <a:spcPts val="0"/>
              </a:spcBef>
              <a:spcAft>
                <a:spcPts val="0"/>
              </a:spcAft>
              <a:buNone/>
            </a:pPr>
            <a:r>
              <a:rPr lang="en-US" sz="4480" dirty="0" smtClean="0">
                <a:latin typeface="Comic Sans MS"/>
                <a:ea typeface="Times New Roman"/>
                <a:cs typeface="Times New Roman"/>
              </a:rPr>
              <a:t>	The </a:t>
            </a:r>
            <a:r>
              <a:rPr lang="en-US" sz="4480" i="1" dirty="0" smtClean="0">
                <a:latin typeface="Comic Sans MS"/>
                <a:ea typeface="Times New Roman"/>
                <a:cs typeface="Times New Roman"/>
              </a:rPr>
              <a:t>jus ad </a:t>
            </a:r>
            <a:r>
              <a:rPr lang="en-US" sz="4480" i="1" dirty="0" err="1" smtClean="0">
                <a:latin typeface="Comic Sans MS"/>
                <a:ea typeface="Times New Roman"/>
                <a:cs typeface="Times New Roman"/>
              </a:rPr>
              <a:t>bellom</a:t>
            </a:r>
            <a:r>
              <a:rPr lang="en-US" sz="4480" dirty="0" smtClean="0">
                <a:latin typeface="Comic Sans MS"/>
                <a:ea typeface="Times New Roman"/>
                <a:cs typeface="Times New Roman"/>
              </a:rPr>
              <a:t> questions</a:t>
            </a:r>
            <a:endParaRPr lang="en-US" sz="4480"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 </a:t>
            </a:r>
            <a:endParaRPr lang="en-US" sz="4480" dirty="0" smtClean="0">
              <a:latin typeface="Times New Roman"/>
              <a:ea typeface="Times New Roman"/>
              <a:cs typeface="Times New Roman"/>
            </a:endParaRPr>
          </a:p>
          <a:p>
            <a:pPr marL="0" marR="0">
              <a:spcBef>
                <a:spcPts val="0"/>
              </a:spcBef>
              <a:spcAft>
                <a:spcPts val="0"/>
              </a:spcAft>
              <a:buNone/>
            </a:pPr>
            <a:r>
              <a:rPr lang="en-US" sz="6545" b="1" i="1" dirty="0" smtClean="0">
                <a:latin typeface="Comic Sans MS"/>
                <a:ea typeface="Times New Roman"/>
                <a:cs typeface="Times New Roman"/>
              </a:rPr>
              <a:t>2. Were the means used in this war just?</a:t>
            </a:r>
            <a:endParaRPr lang="en-US" sz="6545" i="1" dirty="0" smtClean="0">
              <a:latin typeface="Times New Roman"/>
              <a:ea typeface="Times New Roman"/>
              <a:cs typeface="Times New Roman"/>
            </a:endParaRPr>
          </a:p>
          <a:p>
            <a:pPr marL="0" marR="0">
              <a:spcBef>
                <a:spcPts val="0"/>
              </a:spcBef>
              <a:spcAft>
                <a:spcPts val="0"/>
              </a:spcAft>
              <a:buNone/>
            </a:pPr>
            <a:r>
              <a:rPr lang="en-US" sz="6545" b="1" i="1" dirty="0" smtClean="0">
                <a:latin typeface="Comic Sans MS"/>
                <a:ea typeface="Times New Roman"/>
                <a:cs typeface="Times New Roman"/>
              </a:rPr>
              <a:t>	The </a:t>
            </a:r>
            <a:r>
              <a:rPr lang="en-US" sz="6545" b="1" dirty="0" smtClean="0">
                <a:latin typeface="Comic Sans MS"/>
                <a:ea typeface="Times New Roman"/>
                <a:cs typeface="Times New Roman"/>
              </a:rPr>
              <a:t>jus in </a:t>
            </a:r>
            <a:r>
              <a:rPr lang="en-US" sz="6545" b="1" dirty="0" err="1" smtClean="0">
                <a:latin typeface="Comic Sans MS"/>
                <a:ea typeface="Times New Roman"/>
                <a:cs typeface="Times New Roman"/>
              </a:rPr>
              <a:t>bello</a:t>
            </a:r>
            <a:r>
              <a:rPr lang="en-US" sz="6545" b="1" dirty="0" smtClean="0">
                <a:latin typeface="Comic Sans MS"/>
                <a:ea typeface="Times New Roman"/>
                <a:cs typeface="Times New Roman"/>
              </a:rPr>
              <a:t> </a:t>
            </a:r>
            <a:r>
              <a:rPr lang="en-US" sz="6545" b="1" i="1" dirty="0" smtClean="0">
                <a:latin typeface="Comic Sans MS"/>
                <a:ea typeface="Times New Roman"/>
                <a:cs typeface="Times New Roman"/>
              </a:rPr>
              <a:t>questions</a:t>
            </a:r>
            <a:endParaRPr lang="en-US" sz="6545" i="1" dirty="0" smtClean="0">
              <a:latin typeface="Times New Roman"/>
              <a:ea typeface="Times New Roman"/>
              <a:cs typeface="Times New Roman"/>
            </a:endParaRPr>
          </a:p>
          <a:p>
            <a:pPr marL="0" marR="0">
              <a:spcBef>
                <a:spcPts val="0"/>
              </a:spcBef>
              <a:spcAft>
                <a:spcPts val="0"/>
              </a:spcAft>
              <a:buNone/>
            </a:pPr>
            <a:r>
              <a:rPr lang="en-US" sz="6545" b="1" i="1" dirty="0" smtClean="0">
                <a:latin typeface="Comic Sans MS"/>
                <a:ea typeface="Times New Roman"/>
                <a:cs typeface="Times New Roman"/>
              </a:rPr>
              <a:t>		Proportionality</a:t>
            </a:r>
            <a:endParaRPr lang="en-US" sz="6545" i="1" dirty="0" smtClean="0">
              <a:latin typeface="Times New Roman"/>
              <a:ea typeface="Times New Roman"/>
              <a:cs typeface="Times New Roman"/>
            </a:endParaRPr>
          </a:p>
          <a:p>
            <a:pPr marL="0" marR="0">
              <a:spcBef>
                <a:spcPts val="0"/>
              </a:spcBef>
              <a:spcAft>
                <a:spcPts val="0"/>
              </a:spcAft>
              <a:buNone/>
            </a:pPr>
            <a:r>
              <a:rPr lang="en-US" sz="6545" b="1" i="1" dirty="0" smtClean="0">
                <a:latin typeface="Comic Sans MS"/>
                <a:ea typeface="Times New Roman"/>
                <a:cs typeface="Times New Roman"/>
              </a:rPr>
              <a:t>		Noncombatant immunity</a:t>
            </a:r>
            <a:endParaRPr lang="en-US" sz="6545" i="1"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 </a:t>
            </a:r>
            <a:endParaRPr lang="en-US" sz="4480"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What were the costs of this war?</a:t>
            </a:r>
            <a:endParaRPr lang="en-US" sz="4480"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 </a:t>
            </a:r>
            <a:endParaRPr lang="en-US" sz="4480"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What were the long-term consequences of this war?</a:t>
            </a:r>
            <a:endParaRPr lang="en-US" sz="4480"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 </a:t>
            </a:r>
            <a:endParaRPr lang="en-US" sz="4480" dirty="0" smtClean="0">
              <a:latin typeface="Times New Roman"/>
              <a:ea typeface="Times New Roman"/>
              <a:cs typeface="Times New Roman"/>
            </a:endParaRPr>
          </a:p>
          <a:p>
            <a:pPr marL="0" marR="0">
              <a:spcBef>
                <a:spcPts val="0"/>
              </a:spcBef>
              <a:spcAft>
                <a:spcPts val="0"/>
              </a:spcAft>
              <a:buNone/>
            </a:pPr>
            <a:r>
              <a:rPr lang="en-US" sz="4480" dirty="0" smtClean="0">
                <a:latin typeface="Comic Sans MS"/>
                <a:ea typeface="Times New Roman"/>
                <a:cs typeface="Times New Roman"/>
              </a:rPr>
              <a:t>Is there an alternative story for postwar America?</a:t>
            </a:r>
            <a:endParaRPr lang="en-US" sz="4480"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77500" lnSpcReduction="20000"/>
          </a:bodyPr>
          <a:lstStyle/>
          <a:p>
            <a:pPr marL="0" marR="0">
              <a:lnSpc>
                <a:spcPct val="150000"/>
              </a:lnSpc>
              <a:spcBef>
                <a:spcPts val="0"/>
              </a:spcBef>
              <a:spcAft>
                <a:spcPts val="0"/>
              </a:spcAft>
              <a:buNone/>
            </a:pPr>
            <a:r>
              <a:rPr lang="en-US" dirty="0" smtClean="0">
                <a:latin typeface="Britannic Bold"/>
                <a:ea typeface="Times New Roman"/>
                <a:cs typeface="Times New Roman"/>
              </a:rPr>
              <a:t>“I call upon the European powers to promise not to bomb civilians. I am afraid hundreds of thousands of innocent human beings who have no responsibility for, and who are not even remotely participating in, the hostilities would be killed. Let the belligerents determine that their armed forces shall in no event, and under no circumstances, undertake the bombardment from the air of civilian populations or of unfortified cities.”</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Britannic Bold"/>
                <a:ea typeface="Times New Roman"/>
                <a:cs typeface="Times New Roman"/>
              </a:rPr>
              <a:t> </a:t>
            </a:r>
            <a:endParaRPr lang="en-US" dirty="0" smtClean="0">
              <a:latin typeface="Times New Roman"/>
              <a:ea typeface="Times New Roman"/>
              <a:cs typeface="Times New Roman"/>
            </a:endParaRPr>
          </a:p>
          <a:p>
            <a:pPr marL="457200" marR="0">
              <a:spcBef>
                <a:spcPts val="0"/>
              </a:spcBef>
              <a:spcAft>
                <a:spcPts val="0"/>
              </a:spcAft>
              <a:buNone/>
            </a:pPr>
            <a:r>
              <a:rPr lang="en-US" dirty="0" smtClean="0">
                <a:latin typeface="Britannic Bold"/>
                <a:ea typeface="Times New Roman"/>
                <a:cs typeface="Times New Roman"/>
              </a:rPr>
              <a:t>	President Franklin Roosevelt, radio address, September 1, 1939 (two days before Great Britain declared war on Germany). </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Hamburg, July 1943</a:t>
            </a:r>
            <a:endParaRPr lang="en-US" sz="3200" dirty="0"/>
          </a:p>
        </p:txBody>
      </p:sp>
      <p:pic>
        <p:nvPicPr>
          <p:cNvPr id="4" name="Content Placeholder 3" descr="Hamburg firestorm.tiff"/>
          <p:cNvPicPr>
            <a:picLocks noGrp="1" noChangeAspect="1"/>
          </p:cNvPicPr>
          <p:nvPr>
            <p:ph idx="1"/>
          </p:nvPr>
        </p:nvPicPr>
        <p:blipFill>
          <a:blip r:embed="rId2"/>
          <a:srcRect l="-65729" r="-65729"/>
          <a:stretch>
            <a:fillRect/>
          </a:stretch>
        </p:blipFill>
        <p:spPr>
          <a:xfrm>
            <a:off x="457200" y="1752600"/>
            <a:ext cx="8229600" cy="4525963"/>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Dresden—February 1945</a:t>
            </a:r>
            <a:endParaRPr lang="en-US" sz="3200" dirty="0"/>
          </a:p>
        </p:txBody>
      </p:sp>
      <p:pic>
        <p:nvPicPr>
          <p:cNvPr id="4" name="Content Placeholder 3" descr="Bundesarchiv_Bild_183-Z0309-310,_Zerstörtes_Dresden.jpg"/>
          <p:cNvPicPr>
            <a:picLocks noGrp="1" noChangeAspect="1"/>
          </p:cNvPicPr>
          <p:nvPr>
            <p:ph idx="1"/>
          </p:nvPr>
        </p:nvPicPr>
        <p:blipFill>
          <a:blip r:embed="rId2"/>
          <a:srcRect l="-11411" r="-11411"/>
          <a:stretch>
            <a:fillRect/>
          </a:stretch>
        </p:blip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43317075.JPG"/>
          <p:cNvPicPr>
            <a:picLocks noGrp="1" noChangeAspect="1"/>
          </p:cNvPicPr>
          <p:nvPr>
            <p:ph idx="1"/>
          </p:nvPr>
        </p:nvPicPr>
        <p:blipFill>
          <a:blip r:embed="rId2"/>
          <a:srcRect l="-86715" r="-86715"/>
          <a:stretch>
            <a:fillRect/>
          </a:stretch>
        </p:blipFill>
        <p:spPr>
          <a:xfrm>
            <a:off x="-152400" y="274638"/>
            <a:ext cx="9296400" cy="6583362"/>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181600"/>
            <a:ext cx="8229600" cy="1143000"/>
          </a:xfrm>
        </p:spPr>
        <p:txBody>
          <a:bodyPr>
            <a:normAutofit/>
          </a:bodyPr>
          <a:lstStyle/>
          <a:p>
            <a:r>
              <a:rPr lang="en-US" sz="3200" dirty="0" smtClean="0"/>
              <a:t>Hamburg, July 1943</a:t>
            </a:r>
            <a:endParaRPr lang="en-US" sz="3200" dirty="0"/>
          </a:p>
        </p:txBody>
      </p:sp>
      <p:pic>
        <p:nvPicPr>
          <p:cNvPr id="4" name="Content Placeholder 3" descr="Hamburg survivors.tiff"/>
          <p:cNvPicPr>
            <a:picLocks noGrp="1" noChangeAspect="1"/>
          </p:cNvPicPr>
          <p:nvPr>
            <p:ph idx="1"/>
          </p:nvPr>
        </p:nvPicPr>
        <p:blipFill>
          <a:blip r:embed="rId2"/>
          <a:srcRect l="-90203" r="-90203"/>
          <a:stretch>
            <a:fillRect/>
          </a:stretch>
        </p:blipFill>
        <p:spPr>
          <a:xfrm>
            <a:off x="457200" y="457200"/>
            <a:ext cx="8229600" cy="452596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normAutofit/>
          </a:bodyPr>
          <a:lstStyle/>
          <a:p>
            <a:r>
              <a:rPr lang="en-US" sz="3200" dirty="0" smtClean="0"/>
              <a:t>Dresden, February 1945</a:t>
            </a:r>
            <a:endParaRPr lang="en-US" sz="3200" dirty="0"/>
          </a:p>
        </p:txBody>
      </p:sp>
      <p:pic>
        <p:nvPicPr>
          <p:cNvPr id="4" name="Content Placeholder 3" descr="dresdenbombdamage.jpg"/>
          <p:cNvPicPr>
            <a:picLocks noGrp="1" noChangeAspect="1"/>
          </p:cNvPicPr>
          <p:nvPr>
            <p:ph idx="1"/>
          </p:nvPr>
        </p:nvPicPr>
        <p:blipFill>
          <a:blip r:embed="rId2"/>
          <a:srcRect l="-82596" r="-82596"/>
          <a:stretch>
            <a:fillRect/>
          </a:stretch>
        </p:blipFill>
        <p:spPr>
          <a:xfrm>
            <a:off x="457200" y="427037"/>
            <a:ext cx="8229600" cy="452596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Firebombing of Tokyo, March 1945</a:t>
            </a:r>
            <a:endParaRPr lang="en-US" sz="3200" dirty="0"/>
          </a:p>
        </p:txBody>
      </p:sp>
      <p:pic>
        <p:nvPicPr>
          <p:cNvPr id="4" name="Content Placeholder 3" descr="Firebombing_of_Tokyo.jpg"/>
          <p:cNvPicPr>
            <a:picLocks noGrp="1" noChangeAspect="1"/>
          </p:cNvPicPr>
          <p:nvPr>
            <p:ph idx="1"/>
          </p:nvPr>
        </p:nvPicPr>
        <p:blipFill>
          <a:blip r:embed="rId2"/>
          <a:srcRect l="-34570" r="-34570"/>
          <a:stretch>
            <a:fillRect/>
          </a:stretch>
        </p:blip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0"/>
            <a:ext cx="8229600" cy="1143000"/>
          </a:xfrm>
        </p:spPr>
        <p:txBody>
          <a:bodyPr/>
          <a:lstStyle/>
          <a:p>
            <a:r>
              <a:rPr lang="en-US" dirty="0" smtClean="0"/>
              <a:t>Tokyo, March 1945</a:t>
            </a:r>
            <a:endParaRPr lang="en-US" dirty="0"/>
          </a:p>
        </p:txBody>
      </p:sp>
      <p:pic>
        <p:nvPicPr>
          <p:cNvPr id="4" name="Content Placeholder 3" descr="800px-Tokyo_kushu_1945-3.jpg"/>
          <p:cNvPicPr>
            <a:picLocks noGrp="1" noChangeAspect="1"/>
          </p:cNvPicPr>
          <p:nvPr>
            <p:ph idx="1"/>
          </p:nvPr>
        </p:nvPicPr>
        <p:blipFill>
          <a:blip r:embed="rId2"/>
          <a:srcRect l="-8527" r="-8527"/>
          <a:stretch>
            <a:fillRect/>
          </a:stretch>
        </p:blipFill>
        <p:spPr>
          <a:xfrm>
            <a:off x="457200" y="427037"/>
            <a:ext cx="8229600" cy="4525963"/>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Hiroshima</a:t>
            </a:r>
            <a:endParaRPr lang="en-US" dirty="0"/>
          </a:p>
        </p:txBody>
      </p:sp>
      <p:pic>
        <p:nvPicPr>
          <p:cNvPr id="4" name="Content Placeholder 3" descr="nagasaki.jpg"/>
          <p:cNvPicPr>
            <a:picLocks noGrp="1" noChangeAspect="1"/>
          </p:cNvPicPr>
          <p:nvPr>
            <p:ph idx="1"/>
          </p:nvPr>
        </p:nvPicPr>
        <p:blipFill>
          <a:blip r:embed="rId2"/>
          <a:srcRect l="-22803" r="-22803"/>
          <a:stretch>
            <a:fillRect/>
          </a:stretch>
        </p:blip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Nagasaki</a:t>
            </a:r>
            <a:endParaRPr lang="en-US" dirty="0"/>
          </a:p>
        </p:txBody>
      </p:sp>
      <p:pic>
        <p:nvPicPr>
          <p:cNvPr id="4" name="Content Placeholder 3" descr="hiroshima.jpg"/>
          <p:cNvPicPr>
            <a:picLocks noGrp="1" noChangeAspect="1"/>
          </p:cNvPicPr>
          <p:nvPr>
            <p:ph idx="1"/>
          </p:nvPr>
        </p:nvPicPr>
        <p:blipFill>
          <a:blip r:embed="rId2"/>
          <a:srcRect l="-75978" r="-75978"/>
          <a:stretch>
            <a:fillRect/>
          </a:stretch>
        </p:blip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Hiroshima—the former city center</a:t>
            </a:r>
            <a:endParaRPr lang="en-US" sz="3600" dirty="0"/>
          </a:p>
        </p:txBody>
      </p:sp>
      <p:pic>
        <p:nvPicPr>
          <p:cNvPr id="4" name="Content Placeholder 3" descr="Hiroshima city center 9-45.jpg"/>
          <p:cNvPicPr>
            <a:picLocks noGrp="1" noChangeAspect="1"/>
          </p:cNvPicPr>
          <p:nvPr>
            <p:ph idx="1"/>
          </p:nvPr>
        </p:nvPicPr>
        <p:blipFill>
          <a:blip r:embed="rId2"/>
          <a:srcRect l="-40116" r="-40116"/>
          <a:stretch>
            <a:fillRect/>
          </a:stretch>
        </p:blipFill>
        <p:spPr>
          <a:xfrm>
            <a:off x="457200" y="1524000"/>
            <a:ext cx="8229600" cy="4525963"/>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6354762"/>
          </a:xfrm>
        </p:spPr>
        <p:txBody>
          <a:bodyPr>
            <a:normAutofit/>
          </a:bodyPr>
          <a:lstStyle/>
          <a:p>
            <a:pPr marL="0" marR="0">
              <a:spcBef>
                <a:spcPts val="0"/>
              </a:spcBef>
              <a:spcAft>
                <a:spcPts val="0"/>
              </a:spcAft>
              <a:buNone/>
            </a:pPr>
            <a:r>
              <a:rPr lang="en-US" sz="3600" b="1" dirty="0" smtClean="0">
                <a:latin typeface="Britannic Bold"/>
                <a:ea typeface="Times New Roman"/>
                <a:cs typeface="Times New Roman"/>
              </a:rPr>
              <a:t>Total tonnage of bombs dropped by U.S. and Britain on Germany and Japan during World War II</a:t>
            </a:r>
            <a:endParaRPr lang="en-US" sz="3600" dirty="0" smtClean="0">
              <a:latin typeface="Times New Roman"/>
              <a:ea typeface="Times New Roman"/>
              <a:cs typeface="Times New Roman"/>
            </a:endParaRPr>
          </a:p>
          <a:p>
            <a:pPr marL="0" marR="0" indent="457200">
              <a:spcBef>
                <a:spcPts val="0"/>
              </a:spcBef>
              <a:spcAft>
                <a:spcPts val="0"/>
              </a:spcAft>
              <a:buNone/>
            </a:pPr>
            <a:r>
              <a:rPr lang="en-US" sz="3600" b="1" i="1" dirty="0" smtClean="0">
                <a:latin typeface="Britannic Bold"/>
                <a:ea typeface="Times New Roman"/>
                <a:cs typeface="Times New Roman"/>
              </a:rPr>
              <a:t>3.4 million tons</a:t>
            </a:r>
            <a:endParaRPr lang="en-US" sz="3600" dirty="0" smtClean="0">
              <a:latin typeface="Times New Roman"/>
              <a:ea typeface="Times New Roman"/>
              <a:cs typeface="Times New Roman"/>
            </a:endParaRPr>
          </a:p>
          <a:p>
            <a:pPr marL="0" marR="0">
              <a:spcBef>
                <a:spcPts val="0"/>
              </a:spcBef>
              <a:spcAft>
                <a:spcPts val="0"/>
              </a:spcAft>
              <a:buNone/>
            </a:pPr>
            <a:r>
              <a:rPr lang="en-US" sz="4000" b="1" dirty="0" smtClean="0">
                <a:latin typeface="Britannic Bold"/>
                <a:ea typeface="Times New Roman"/>
                <a:cs typeface="Times New Roman"/>
              </a:rPr>
              <a:t> </a:t>
            </a:r>
            <a:endParaRPr lang="en-US" sz="4000" dirty="0" smtClean="0">
              <a:latin typeface="Times New Roman"/>
              <a:ea typeface="Times New Roman"/>
              <a:cs typeface="Times New Roman"/>
            </a:endParaRPr>
          </a:p>
          <a:p>
            <a:pPr marL="0" marR="0">
              <a:spcBef>
                <a:spcPts val="0"/>
              </a:spcBef>
              <a:spcAft>
                <a:spcPts val="0"/>
              </a:spcAft>
              <a:buNone/>
            </a:pPr>
            <a:r>
              <a:rPr lang="en-US" sz="3600" b="1" dirty="0" smtClean="0">
                <a:latin typeface="Britannic Bold"/>
                <a:ea typeface="Times New Roman"/>
                <a:cs typeface="Times New Roman"/>
              </a:rPr>
              <a:t>Total tonnage of bombs dropped by U.S. on Indochina during Vietnam War</a:t>
            </a:r>
            <a:r>
              <a:rPr lang="en-US" sz="3600" dirty="0" smtClean="0">
                <a:latin typeface="Times New Roman"/>
                <a:ea typeface="Times New Roman"/>
                <a:cs typeface="Times New Roman"/>
              </a:rPr>
              <a:t>       	</a:t>
            </a:r>
            <a:r>
              <a:rPr lang="en-US" sz="3600" b="1" i="1" dirty="0" smtClean="0">
                <a:latin typeface="Britannic Bold"/>
                <a:ea typeface="Times New Roman"/>
                <a:cs typeface="Times New Roman"/>
              </a:rPr>
              <a:t>6.7 million tons</a:t>
            </a:r>
          </a:p>
          <a:p>
            <a:pPr marL="0" marR="0">
              <a:spcBef>
                <a:spcPts val="0"/>
              </a:spcBef>
              <a:spcAft>
                <a:spcPts val="0"/>
              </a:spcAft>
              <a:buNone/>
            </a:pPr>
            <a:endParaRPr lang="en-US" sz="3600" b="1" i="1" dirty="0" smtClean="0">
              <a:latin typeface="Britannic Bold"/>
              <a:ea typeface="Times New Roman"/>
              <a:cs typeface="Times New Roman"/>
            </a:endParaRPr>
          </a:p>
          <a:p>
            <a:pPr marL="0" marR="0">
              <a:spcBef>
                <a:spcPts val="0"/>
              </a:spcBef>
              <a:spcAft>
                <a:spcPts val="0"/>
              </a:spcAft>
              <a:buNone/>
            </a:pPr>
            <a:r>
              <a:rPr lang="en-US" sz="3600" b="1" dirty="0" smtClean="0">
                <a:latin typeface="Britannic Bold"/>
                <a:ea typeface="Times New Roman"/>
                <a:cs typeface="Times New Roman"/>
              </a:rPr>
              <a:t>Total tons dropped on the U.S. during both wars—</a:t>
            </a:r>
            <a:r>
              <a:rPr lang="en-US" sz="3600" b="1" i="1" dirty="0" smtClean="0">
                <a:latin typeface="Britannic Bold"/>
                <a:ea typeface="Times New Roman"/>
                <a:cs typeface="Times New Roman"/>
              </a:rPr>
              <a:t>virtually none</a:t>
            </a:r>
            <a:endParaRPr lang="en-US" sz="3600"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1638438.jpg"/>
          <p:cNvPicPr>
            <a:picLocks noGrp="1" noChangeAspect="1"/>
          </p:cNvPicPr>
          <p:nvPr>
            <p:ph idx="1"/>
          </p:nvPr>
        </p:nvPicPr>
        <p:blipFill>
          <a:blip r:embed="rId2"/>
          <a:srcRect l="-86373" r="-86373"/>
          <a:stretch>
            <a:fillRect/>
          </a:stretch>
        </p:blipFill>
        <p:spPr>
          <a:xfrm>
            <a:off x="0" y="838200"/>
            <a:ext cx="9144000" cy="5287963"/>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5851525"/>
          </a:xfrm>
        </p:spPr>
        <p:txBody>
          <a:bodyPr>
            <a:normAutofit fontScale="92500" lnSpcReduction="20000"/>
          </a:bodyPr>
          <a:lstStyle/>
          <a:p>
            <a:pPr marL="0" marR="0">
              <a:spcBef>
                <a:spcPts val="0"/>
              </a:spcBef>
              <a:spcAft>
                <a:spcPts val="0"/>
              </a:spcAft>
              <a:buNone/>
            </a:pPr>
            <a:r>
              <a:rPr lang="en-US" dirty="0" smtClean="0">
                <a:latin typeface="Comic Sans MS"/>
                <a:ea typeface="Times New Roman"/>
                <a:cs typeface="Times New Roman"/>
              </a:rPr>
              <a:t>Was this war necessary (did it have just causes)?</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Were the means used in this war just?</a:t>
            </a:r>
            <a:endParaRPr lang="en-US" dirty="0" smtClean="0">
              <a:latin typeface="Times New Roman"/>
              <a:ea typeface="Times New Roman"/>
              <a:cs typeface="Times New Roman"/>
            </a:endParaRPr>
          </a:p>
          <a:p>
            <a:pPr marL="0" marR="0">
              <a:spcBef>
                <a:spcPts val="0"/>
              </a:spcBef>
              <a:spcAft>
                <a:spcPts val="0"/>
              </a:spcAft>
              <a:buNone/>
            </a:pPr>
            <a:endParaRPr lang="en-US" dirty="0" smtClean="0">
              <a:latin typeface="Times New Roman"/>
              <a:ea typeface="Times New Roman"/>
              <a:cs typeface="Times New Roman"/>
            </a:endParaRPr>
          </a:p>
          <a:p>
            <a:pPr marL="0" marR="0">
              <a:spcBef>
                <a:spcPts val="0"/>
              </a:spcBef>
              <a:spcAft>
                <a:spcPts val="0"/>
              </a:spcAft>
              <a:buNone/>
            </a:pPr>
            <a:r>
              <a:rPr lang="en-US" sz="4324" b="1" i="1" dirty="0" smtClean="0">
                <a:latin typeface="Comic Sans MS"/>
                <a:ea typeface="Times New Roman"/>
                <a:cs typeface="Times New Roman"/>
              </a:rPr>
              <a:t>3. What were the costs of this war?</a:t>
            </a:r>
            <a:endParaRPr lang="en-US" sz="4324" b="1" i="1"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What were the long-term consequences of this war?</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Is there an alternative story for postwar America?</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5745481"/>
            <a:ext cx="8229600" cy="426718"/>
          </a:xfrm>
        </p:spPr>
        <p:txBody>
          <a:bodyPr>
            <a:normAutofit fontScale="90000"/>
          </a:bodyPr>
          <a:lstStyle/>
          <a:p>
            <a:r>
              <a:rPr lang="en-US" sz="3200" dirty="0" smtClean="0"/>
              <a:t>An American casualty</a:t>
            </a:r>
            <a:endParaRPr lang="en-US" sz="3200" dirty="0"/>
          </a:p>
        </p:txBody>
      </p:sp>
      <p:pic>
        <p:nvPicPr>
          <p:cNvPr id="4" name="Content Placeholder 3" descr="us casualty.jpg"/>
          <p:cNvPicPr>
            <a:picLocks noGrp="1" noChangeAspect="1"/>
          </p:cNvPicPr>
          <p:nvPr>
            <p:ph idx="1"/>
          </p:nvPr>
        </p:nvPicPr>
        <p:blipFill>
          <a:blip r:embed="rId2"/>
          <a:srcRect l="-21383" r="-21383"/>
          <a:stretch>
            <a:fillRect/>
          </a:stretch>
        </p:blipFill>
        <p:spPr>
          <a:xfrm>
            <a:off x="457200" y="838200"/>
            <a:ext cx="8229600" cy="4525963"/>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lstStyle/>
          <a:p>
            <a:endParaRPr lang="en-US"/>
          </a:p>
        </p:txBody>
      </p:sp>
      <p:sp>
        <p:nvSpPr>
          <p:cNvPr id="3" name="Content Placeholder 2"/>
          <p:cNvSpPr>
            <a:spLocks noGrp="1"/>
          </p:cNvSpPr>
          <p:nvPr>
            <p:ph idx="1"/>
          </p:nvPr>
        </p:nvSpPr>
        <p:spPr>
          <a:xfrm>
            <a:off x="304800" y="76200"/>
            <a:ext cx="8229600" cy="6553200"/>
          </a:xfrm>
        </p:spPr>
        <p:txBody>
          <a:bodyPr>
            <a:normAutofit fontScale="25000" lnSpcReduction="20000"/>
          </a:bodyPr>
          <a:lstStyle/>
          <a:p>
            <a:pPr marL="0" marR="0">
              <a:spcBef>
                <a:spcPts val="0"/>
              </a:spcBef>
              <a:spcAft>
                <a:spcPts val="0"/>
              </a:spcAft>
              <a:buNone/>
            </a:pPr>
            <a:r>
              <a:rPr lang="en-US" sz="9600" u="sng" dirty="0" smtClean="0">
                <a:latin typeface="Britannic Bold"/>
                <a:ea typeface="Times New Roman"/>
                <a:cs typeface="Times New Roman"/>
              </a:rPr>
              <a:t>Deaths Due to World War II (approximations)</a:t>
            </a:r>
            <a:endParaRPr lang="en-US" sz="9600" u="sng" dirty="0" smtClean="0">
              <a:latin typeface="Times New Roman"/>
              <a:ea typeface="Times New Roman"/>
              <a:cs typeface="Times New Roman"/>
            </a:endParaRPr>
          </a:p>
          <a:p>
            <a:pPr marL="0" marR="0">
              <a:spcBef>
                <a:spcPts val="0"/>
              </a:spcBef>
              <a:spcAft>
                <a:spcPts val="0"/>
              </a:spcAft>
              <a:buNone/>
            </a:pPr>
            <a:r>
              <a:rPr lang="en-US" sz="9600" dirty="0" smtClean="0">
                <a:latin typeface="Britannic Bold"/>
                <a:ea typeface="Times New Roman"/>
                <a:cs typeface="Times New Roman"/>
              </a:rPr>
              <a:t> </a:t>
            </a:r>
            <a:endParaRPr lang="en-US" sz="96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United States								    400,000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Great Britain								    450,000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Soviet Union							     26,000,000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Germany						     		       9,600,000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Japan										 2,700,000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Poland										 5,800,000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China									     20,000,000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Yugoslavia								       1,000,000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Philippines									 1,000,000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French Indochina (Vietnam, Cambodia, Laos) 1,500,000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India							     			 2,600,000</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 </a:t>
            </a:r>
            <a:endParaRPr lang="en-US" sz="8000" dirty="0" smtClean="0">
              <a:latin typeface="Times New Roman"/>
              <a:ea typeface="Times New Roman"/>
              <a:cs typeface="Times New Roman"/>
            </a:endParaRPr>
          </a:p>
          <a:p>
            <a:pPr marL="0" marR="0">
              <a:spcBef>
                <a:spcPts val="0"/>
              </a:spcBef>
              <a:spcAft>
                <a:spcPts val="0"/>
              </a:spcAft>
              <a:buNone/>
            </a:pPr>
            <a:r>
              <a:rPr lang="en-US" sz="8000" dirty="0" smtClean="0">
                <a:latin typeface="Britannic Bold"/>
                <a:ea typeface="Times New Roman"/>
                <a:cs typeface="Times New Roman"/>
              </a:rPr>
              <a:t>Dutch East Indies (Indonesia)			 	 4,000,000</a:t>
            </a:r>
            <a:endParaRPr lang="en-US" sz="8000"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Kathë</a:t>
            </a:r>
            <a:r>
              <a:rPr lang="en-US" sz="3200" dirty="0" smtClean="0"/>
              <a:t> Kollwitz, “The Grieving Parents”</a:t>
            </a:r>
            <a:endParaRPr lang="en-US" sz="3200" dirty="0"/>
          </a:p>
        </p:txBody>
      </p:sp>
      <p:pic>
        <p:nvPicPr>
          <p:cNvPr id="6" name="Content Placeholder 5" descr="grieving parents.jpg"/>
          <p:cNvPicPr>
            <a:picLocks noGrp="1" noChangeAspect="1"/>
          </p:cNvPicPr>
          <p:nvPr>
            <p:ph idx="1"/>
          </p:nvPr>
        </p:nvPicPr>
        <p:blipFill>
          <a:blip r:embed="rId2"/>
          <a:srcRect l="-24155" r="-24155"/>
          <a:stretch>
            <a:fillRect/>
          </a:stretch>
        </p:blipFill>
        <p:spPr>
          <a:xfrm>
            <a:off x="457200" y="1646237"/>
            <a:ext cx="8229600" cy="4525963"/>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war in the Pacific</a:t>
            </a:r>
            <a:endParaRPr lang="en-US" sz="3200" dirty="0"/>
          </a:p>
        </p:txBody>
      </p:sp>
      <p:pic>
        <p:nvPicPr>
          <p:cNvPr id="4" name="Content Placeholder 3" descr="pacific war 1943.jpg"/>
          <p:cNvPicPr>
            <a:picLocks noGrp="1" noChangeAspect="1"/>
          </p:cNvPicPr>
          <p:nvPr>
            <p:ph idx="1"/>
          </p:nvPr>
        </p:nvPicPr>
        <p:blipFill>
          <a:blip r:embed="rId2"/>
          <a:srcRect l="-20584" r="-20584"/>
          <a:stretch>
            <a:fillRect/>
          </a:stretch>
        </p:blip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normAutofit/>
          </a:bodyPr>
          <a:lstStyle/>
          <a:p>
            <a:r>
              <a:rPr lang="en-US" sz="3200" dirty="0" err="1" smtClean="0"/>
              <a:t>Käthe</a:t>
            </a:r>
            <a:r>
              <a:rPr lang="en-US" sz="3200" dirty="0" smtClean="0"/>
              <a:t> Kollwitz, “War”</a:t>
            </a:r>
            <a:endParaRPr lang="en-US" sz="3200" dirty="0"/>
          </a:p>
        </p:txBody>
      </p:sp>
      <p:pic>
        <p:nvPicPr>
          <p:cNvPr id="6" name="Content Placeholder 5" descr="war.jpg"/>
          <p:cNvPicPr>
            <a:picLocks noGrp="1" noChangeAspect="1"/>
          </p:cNvPicPr>
          <p:nvPr>
            <p:ph idx="1"/>
          </p:nvPr>
        </p:nvPicPr>
        <p:blipFill>
          <a:blip r:embed="rId2"/>
          <a:srcRect l="-14200" r="-14200"/>
          <a:stretch>
            <a:fillRect/>
          </a:stretch>
        </p:blipFill>
        <p:spPr>
          <a:xfrm>
            <a:off x="457200" y="427037"/>
            <a:ext cx="8229600" cy="452596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Germany, November 10, 1938</a:t>
            </a:r>
            <a:endParaRPr lang="en-US" sz="3200" dirty="0"/>
          </a:p>
        </p:txBody>
      </p:sp>
      <p:pic>
        <p:nvPicPr>
          <p:cNvPr id="4" name="Content Placeholder 3" descr="kristl1.jpg"/>
          <p:cNvPicPr>
            <a:picLocks noGrp="1" noChangeAspect="1"/>
          </p:cNvPicPr>
          <p:nvPr>
            <p:ph idx="1"/>
          </p:nvPr>
        </p:nvPicPr>
        <p:blipFill>
          <a:blip r:embed="rId2"/>
          <a:srcRect l="-12224" r="-12224"/>
          <a:stretch>
            <a:fillRect/>
          </a:stretch>
        </p:blip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lstStyle/>
          <a:p>
            <a:r>
              <a:rPr lang="en-US" sz="3200" dirty="0" smtClean="0"/>
              <a:t>Auschwitz</a:t>
            </a:r>
            <a:endParaRPr lang="en-US" sz="3200" dirty="0"/>
          </a:p>
        </p:txBody>
      </p:sp>
      <p:pic>
        <p:nvPicPr>
          <p:cNvPr id="4" name="Content Placeholder 3" descr="Auschwitz.jpg"/>
          <p:cNvPicPr>
            <a:picLocks noGrp="1" noChangeAspect="1"/>
          </p:cNvPicPr>
          <p:nvPr>
            <p:ph idx="1"/>
          </p:nvPr>
        </p:nvPicPr>
        <p:blipFill>
          <a:blip r:embed="rId2"/>
          <a:srcRect l="-5680" r="-5680"/>
          <a:stretch>
            <a:fillRect/>
          </a:stretch>
        </p:blipFill>
        <p:spPr>
          <a:xfrm>
            <a:off x="457200" y="427037"/>
            <a:ext cx="8229600" cy="4525963"/>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85000" lnSpcReduction="20000"/>
          </a:bodyPr>
          <a:lstStyle/>
          <a:p>
            <a:pPr marL="0" marR="0">
              <a:lnSpc>
                <a:spcPct val="150000"/>
              </a:lnSpc>
              <a:spcBef>
                <a:spcPts val="0"/>
              </a:spcBef>
              <a:spcAft>
                <a:spcPts val="0"/>
              </a:spcAft>
              <a:buNone/>
            </a:pPr>
            <a:r>
              <a:rPr lang="en-US" dirty="0" smtClean="0">
                <a:latin typeface="Britannic Bold"/>
                <a:ea typeface="Times New Roman"/>
                <a:cs typeface="Times New Roman"/>
              </a:rPr>
              <a:t>“War…exponentially increased the numbers and kinds of victims….War provided killers with both a cover and an excuse for murder; in wartime, killing was normalized, and extreme, even genocidal measures could be justified with familiar arguments about the need to defend the homeland. Without the war, the Holocaust would not—and could not—have happened.”</a:t>
            </a:r>
            <a:endParaRPr lang="en-US" dirty="0" smtClean="0">
              <a:latin typeface="Times New Roman"/>
              <a:ea typeface="Times New Roman"/>
              <a:cs typeface="Times New Roman"/>
            </a:endParaRPr>
          </a:p>
          <a:p>
            <a:pPr marL="457200" marR="0">
              <a:spcBef>
                <a:spcPts val="0"/>
              </a:spcBef>
              <a:spcAft>
                <a:spcPts val="0"/>
              </a:spcAft>
              <a:buNone/>
            </a:pPr>
            <a:r>
              <a:rPr lang="en-US" dirty="0" smtClean="0">
                <a:latin typeface="Britannic Bold"/>
                <a:ea typeface="Times New Roman"/>
                <a:cs typeface="Times New Roman"/>
              </a:rPr>
              <a:t>    </a:t>
            </a:r>
          </a:p>
          <a:p>
            <a:pPr marL="457200" marR="0">
              <a:spcBef>
                <a:spcPts val="0"/>
              </a:spcBef>
              <a:spcAft>
                <a:spcPts val="0"/>
              </a:spcAft>
              <a:buNone/>
            </a:pPr>
            <a:r>
              <a:rPr lang="en-US" sz="2353" dirty="0" smtClean="0">
                <a:latin typeface="Britannic Bold"/>
                <a:ea typeface="Times New Roman"/>
                <a:cs typeface="Times New Roman"/>
              </a:rPr>
              <a:t>	Doris L. Bergen, </a:t>
            </a:r>
            <a:r>
              <a:rPr lang="en-US" sz="2353" i="1" dirty="0" smtClean="0">
                <a:latin typeface="Britannic Bold"/>
                <a:ea typeface="Times New Roman"/>
                <a:cs typeface="Times New Roman"/>
              </a:rPr>
              <a:t>War and Genocide: A Concise History of the Holocaust</a:t>
            </a:r>
            <a:r>
              <a:rPr lang="en-US" sz="2353" dirty="0" smtClean="0">
                <a:latin typeface="Britannic Bold"/>
                <a:ea typeface="Times New Roman"/>
                <a:cs typeface="Times New Roman"/>
              </a:rPr>
              <a:t>, second edition (Lanham, MD: </a:t>
            </a:r>
            <a:r>
              <a:rPr lang="en-US" sz="2353" dirty="0" err="1" smtClean="0">
                <a:latin typeface="Britannic Bold"/>
                <a:ea typeface="Times New Roman"/>
                <a:cs typeface="Times New Roman"/>
              </a:rPr>
              <a:t>Rowman</a:t>
            </a:r>
            <a:r>
              <a:rPr lang="en-US" sz="2353" dirty="0" smtClean="0">
                <a:latin typeface="Britannic Bold"/>
                <a:ea typeface="Times New Roman"/>
                <a:cs typeface="Times New Roman"/>
              </a:rPr>
              <a:t> and Littlefield, 2009), vii.</a:t>
            </a:r>
            <a:endParaRPr lang="en-US" sz="2353"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0"/>
            <a:ext cx="8229600" cy="1143000"/>
          </a:xfrm>
        </p:spPr>
        <p:txBody>
          <a:bodyPr>
            <a:normAutofit/>
          </a:bodyPr>
          <a:lstStyle/>
          <a:p>
            <a:r>
              <a:rPr lang="en-US" sz="3200" dirty="0" smtClean="0"/>
              <a:t>Map of Warsaw Pact nations</a:t>
            </a:r>
            <a:endParaRPr lang="en-US" sz="3200" dirty="0"/>
          </a:p>
        </p:txBody>
      </p:sp>
      <p:pic>
        <p:nvPicPr>
          <p:cNvPr id="4" name="Content Placeholder 3" descr="Map_of_Warsaw_Pact_countries.png"/>
          <p:cNvPicPr>
            <a:picLocks noGrp="1" noChangeAspect="1"/>
          </p:cNvPicPr>
          <p:nvPr>
            <p:ph idx="1"/>
          </p:nvPr>
        </p:nvPicPr>
        <p:blipFill>
          <a:blip r:embed="rId2"/>
          <a:srcRect t="-30634" b="-30634"/>
          <a:stretch>
            <a:fillRect/>
          </a:stretch>
        </p:blipFill>
        <p:spPr>
          <a:xfrm>
            <a:off x="457200" y="381000"/>
            <a:ext cx="8229600" cy="4525963"/>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0"/>
            <a:ext cx="8229600" cy="1143000"/>
          </a:xfrm>
        </p:spPr>
        <p:txBody>
          <a:bodyPr>
            <a:normAutofit/>
          </a:bodyPr>
          <a:lstStyle/>
          <a:p>
            <a:r>
              <a:rPr lang="en-US" sz="3200" dirty="0" smtClean="0"/>
              <a:t>Mao </a:t>
            </a:r>
            <a:r>
              <a:rPr lang="en-US" sz="3200" dirty="0" err="1" smtClean="0"/>
              <a:t>Zedung</a:t>
            </a:r>
            <a:r>
              <a:rPr lang="en-US" sz="3200" dirty="0" smtClean="0"/>
              <a:t>, China’s “Great Leader”</a:t>
            </a:r>
            <a:endParaRPr lang="en-US" sz="3200" dirty="0"/>
          </a:p>
        </p:txBody>
      </p:sp>
      <p:pic>
        <p:nvPicPr>
          <p:cNvPr id="4" name="Content Placeholder 3" descr="grandmao.jpg"/>
          <p:cNvPicPr>
            <a:picLocks noGrp="1" noChangeAspect="1"/>
          </p:cNvPicPr>
          <p:nvPr>
            <p:ph idx="1"/>
          </p:nvPr>
        </p:nvPicPr>
        <p:blipFill>
          <a:blip r:embed="rId2"/>
          <a:srcRect l="-77452" r="-77452"/>
          <a:stretch>
            <a:fillRect/>
          </a:stretch>
        </p:blipFill>
        <p:spPr>
          <a:xfrm>
            <a:off x="457200" y="685800"/>
            <a:ext cx="8229600" cy="452596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Franklin Roosevelt declares war</a:t>
            </a:r>
            <a:br>
              <a:rPr lang="en-US" sz="3200" dirty="0" smtClean="0"/>
            </a:br>
            <a:r>
              <a:rPr lang="en-US" sz="3200" dirty="0" smtClean="0"/>
              <a:t>December 8, 1941</a:t>
            </a:r>
            <a:endParaRPr lang="en-US" sz="3200" dirty="0"/>
          </a:p>
        </p:txBody>
      </p:sp>
      <p:pic>
        <p:nvPicPr>
          <p:cNvPr id="4" name="Content Placeholder 3" descr="fdr declares war.jpg"/>
          <p:cNvPicPr>
            <a:picLocks noGrp="1" noChangeAspect="1"/>
          </p:cNvPicPr>
          <p:nvPr>
            <p:ph idx="1"/>
          </p:nvPr>
        </p:nvPicPr>
        <p:blipFill>
          <a:blip r:embed="rId2"/>
          <a:srcRect l="-62572" r="-62572"/>
          <a:stretch>
            <a:fillRect/>
          </a:stretch>
        </p:blipFill>
        <p:spPr>
          <a:xfrm>
            <a:off x="457200" y="1417638"/>
            <a:ext cx="8229600" cy="4525963"/>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Pentagon</a:t>
            </a:r>
            <a:endParaRPr lang="en-US" dirty="0"/>
          </a:p>
        </p:txBody>
      </p:sp>
      <p:pic>
        <p:nvPicPr>
          <p:cNvPr id="4" name="Content Placeholder 3" descr="800px-The_Pentagon_US_Department_of_Defense_building.jpg"/>
          <p:cNvPicPr>
            <a:picLocks noGrp="1" noChangeAspect="1"/>
          </p:cNvPicPr>
          <p:nvPr>
            <p:ph idx="1"/>
          </p:nvPr>
        </p:nvPicPr>
        <p:blipFill>
          <a:blip r:embed="rId2"/>
          <a:srcRect l="-7390" r="-7390"/>
          <a:stretch>
            <a:fillRect/>
          </a:stretch>
        </p:blip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229600" cy="1143000"/>
          </a:xfrm>
        </p:spPr>
        <p:txBody>
          <a:bodyPr>
            <a:normAutofit/>
          </a:bodyPr>
          <a:lstStyle/>
          <a:p>
            <a:r>
              <a:rPr lang="en-US" sz="3200" dirty="0" smtClean="0"/>
              <a:t>The first nuclear bomb—tested in New Mexico, July 1945</a:t>
            </a:r>
            <a:endParaRPr lang="en-US" sz="3200" dirty="0"/>
          </a:p>
        </p:txBody>
      </p:sp>
      <p:pic>
        <p:nvPicPr>
          <p:cNvPr id="4" name="Content Placeholder 3" descr="480px-Trinity_shot_color.jpg"/>
          <p:cNvPicPr>
            <a:picLocks noGrp="1" noChangeAspect="1"/>
          </p:cNvPicPr>
          <p:nvPr>
            <p:ph idx="1"/>
          </p:nvPr>
        </p:nvPicPr>
        <p:blipFill>
          <a:blip r:embed="rId2"/>
          <a:srcRect l="-63644" r="-63644"/>
          <a:stretch>
            <a:fillRect/>
          </a:stretch>
        </p:blipFill>
        <p:spPr>
          <a:xfrm>
            <a:off x="457200" y="304800"/>
            <a:ext cx="8229600" cy="4525963"/>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92500" lnSpcReduction="10000"/>
          </a:bodyPr>
          <a:lstStyle/>
          <a:p>
            <a:pPr marL="0" marR="0">
              <a:spcBef>
                <a:spcPts val="0"/>
              </a:spcBef>
              <a:spcAft>
                <a:spcPts val="0"/>
              </a:spcAft>
              <a:buNone/>
            </a:pPr>
            <a:r>
              <a:rPr lang="en-US" dirty="0" smtClean="0">
                <a:latin typeface="BlairMdITC TT-Medium"/>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Was this war necessary (did it have just causes)?</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Were the means used in this war just?</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What were the costs of this war?</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sz="3892" b="1" i="1" dirty="0" smtClean="0">
                <a:latin typeface="Comic Sans MS"/>
                <a:ea typeface="Times New Roman"/>
                <a:cs typeface="Times New Roman"/>
              </a:rPr>
              <a:t>4. What were the long-term consequences of this war?</a:t>
            </a:r>
            <a:endParaRPr lang="en-US" sz="3892" i="1" dirty="0" smtClean="0">
              <a:latin typeface="Times New Roman"/>
              <a:ea typeface="Times New Roman"/>
              <a:cs typeface="Times New Roman"/>
            </a:endParaRPr>
          </a:p>
          <a:p>
            <a:pPr marL="0" marR="0">
              <a:spcBef>
                <a:spcPts val="0"/>
              </a:spcBef>
              <a:spcAft>
                <a:spcPts val="0"/>
              </a:spcAft>
              <a:buNone/>
            </a:pP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Is there an alternative story for postwar America?</a:t>
            </a:r>
            <a:endParaRPr lang="en-US" dirty="0" smtClean="0">
              <a:latin typeface="Times New Roman"/>
              <a:ea typeface="Times New Roman"/>
              <a:cs typeface="Times New Roman"/>
            </a:endParaRPr>
          </a:p>
          <a:p>
            <a:pPr marL="0" marR="0">
              <a:spcBef>
                <a:spcPts val="0"/>
              </a:spcBef>
              <a:spcAft>
                <a:spcPts val="0"/>
              </a:spcAft>
              <a:buNone/>
            </a:pP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normAutofit/>
          </a:bodyPr>
          <a:lstStyle/>
          <a:p>
            <a:r>
              <a:rPr lang="en-US" sz="3200" dirty="0" smtClean="0"/>
              <a:t>Secretary of War Henry Stimson</a:t>
            </a:r>
            <a:endParaRPr lang="en-US" sz="3200" dirty="0"/>
          </a:p>
        </p:txBody>
      </p:sp>
      <p:pic>
        <p:nvPicPr>
          <p:cNvPr id="4" name="Content Placeholder 3" descr="50458317.jpg"/>
          <p:cNvPicPr>
            <a:picLocks noGrp="1" noChangeAspect="1"/>
          </p:cNvPicPr>
          <p:nvPr>
            <p:ph idx="1"/>
          </p:nvPr>
        </p:nvPicPr>
        <p:blipFill>
          <a:blip r:embed="rId2"/>
          <a:srcRect l="-61809" r="-61809"/>
          <a:stretch>
            <a:fillRect/>
          </a:stretch>
        </p:blipFill>
        <p:spPr>
          <a:xfrm>
            <a:off x="457200" y="609600"/>
            <a:ext cx="8229600" cy="4525963"/>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President Harry Truman</a:t>
            </a:r>
            <a:endParaRPr lang="en-US" sz="3200" dirty="0"/>
          </a:p>
        </p:txBody>
      </p:sp>
      <p:pic>
        <p:nvPicPr>
          <p:cNvPr id="4" name="Content Placeholder 3" descr="truman.jpg"/>
          <p:cNvPicPr>
            <a:picLocks noGrp="1" noChangeAspect="1"/>
          </p:cNvPicPr>
          <p:nvPr>
            <p:ph idx="1"/>
          </p:nvPr>
        </p:nvPicPr>
        <p:blipFill>
          <a:blip r:embed="rId2"/>
          <a:srcRect l="-21916" r="-21916"/>
          <a:stretch>
            <a:fillRect/>
          </a:stretch>
        </p:blip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lstStyle/>
          <a:p>
            <a:pPr marL="0" marR="0">
              <a:lnSpc>
                <a:spcPct val="150000"/>
              </a:lnSpc>
              <a:spcBef>
                <a:spcPts val="0"/>
              </a:spcBef>
              <a:spcAft>
                <a:spcPts val="0"/>
              </a:spcAft>
              <a:buNone/>
            </a:pPr>
            <a:r>
              <a:rPr lang="en-US" sz="3600" dirty="0" smtClean="0">
                <a:latin typeface="Britannic Bold"/>
                <a:ea typeface="Times New Roman"/>
                <a:cs typeface="Times New Roman"/>
              </a:rPr>
              <a:t>Anywhere in the world where Communism arises, it constitutes a direct threat to the security of the United States and must be met with force.</a:t>
            </a:r>
            <a:endParaRPr lang="en-US" sz="3600" dirty="0" smtClean="0">
              <a:latin typeface="Times New Roman"/>
              <a:ea typeface="Times New Roman"/>
              <a:cs typeface="Times New Roman"/>
            </a:endParaRPr>
          </a:p>
          <a:p>
            <a:pPr marL="0" marR="0">
              <a:spcBef>
                <a:spcPts val="0"/>
              </a:spcBef>
              <a:spcAft>
                <a:spcPts val="0"/>
              </a:spcAft>
              <a:buNone/>
            </a:pPr>
            <a:r>
              <a:rPr lang="en-US" dirty="0" smtClean="0">
                <a:latin typeface="Times New Roman"/>
                <a:ea typeface="Times New Roman"/>
                <a:cs typeface="Times New Roman"/>
              </a:rPr>
              <a:t> </a:t>
            </a:r>
          </a:p>
          <a:p>
            <a:pPr marL="0" marR="0">
              <a:spcBef>
                <a:spcPts val="0"/>
              </a:spcBef>
              <a:spcAft>
                <a:spcPts val="0"/>
              </a:spcAft>
              <a:buNone/>
            </a:pPr>
            <a:r>
              <a:rPr lang="en-US" sz="2800" dirty="0" smtClean="0">
                <a:latin typeface="Britannic Bold"/>
                <a:ea typeface="Times New Roman"/>
                <a:cs typeface="Times New Roman"/>
              </a:rPr>
              <a:t>The “Truman Doctrine” (1947)</a:t>
            </a:r>
            <a:endParaRPr lang="en-US" sz="2800"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229600" cy="1143000"/>
          </a:xfrm>
        </p:spPr>
        <p:txBody>
          <a:bodyPr>
            <a:normAutofit/>
          </a:bodyPr>
          <a:lstStyle/>
          <a:p>
            <a:r>
              <a:rPr lang="en-US" sz="3200" dirty="0" smtClean="0"/>
              <a:t>Korean War—Bombing Wonsan</a:t>
            </a:r>
            <a:endParaRPr lang="en-US" sz="3200" dirty="0"/>
          </a:p>
        </p:txBody>
      </p:sp>
      <p:pic>
        <p:nvPicPr>
          <p:cNvPr id="4" name="Content Placeholder 3" descr="741px-Korean_War_bombing_Wonsan.jpg"/>
          <p:cNvPicPr>
            <a:picLocks noGrp="1" noChangeAspect="1"/>
          </p:cNvPicPr>
          <p:nvPr>
            <p:ph idx="1"/>
          </p:nvPr>
        </p:nvPicPr>
        <p:blipFill>
          <a:blip r:embed="rId2"/>
          <a:srcRect l="-23493" r="-23493"/>
          <a:stretch>
            <a:fillRect/>
          </a:stretch>
        </p:blipFill>
        <p:spPr>
          <a:xfrm>
            <a:off x="457200" y="503237"/>
            <a:ext cx="8229600" cy="4525963"/>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Vietnam War</a:t>
            </a:r>
            <a:endParaRPr lang="en-US" sz="3200" dirty="0"/>
          </a:p>
        </p:txBody>
      </p:sp>
      <p:pic>
        <p:nvPicPr>
          <p:cNvPr id="4" name="Content Placeholder 3" descr="vn war 2.jpg"/>
          <p:cNvPicPr>
            <a:picLocks noGrp="1" noChangeAspect="1"/>
          </p:cNvPicPr>
          <p:nvPr>
            <p:ph idx="1"/>
          </p:nvPr>
        </p:nvPicPr>
        <p:blipFill>
          <a:blip r:embed="rId2"/>
          <a:srcRect l="-10817" r="-10817"/>
          <a:stretch>
            <a:fillRect/>
          </a:stretch>
        </p:blip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American War in Vietnam</a:t>
            </a:r>
            <a:endParaRPr lang="en-US" sz="3200" dirty="0"/>
          </a:p>
        </p:txBody>
      </p:sp>
      <p:pic>
        <p:nvPicPr>
          <p:cNvPr id="4" name="Content Placeholder 3" descr="vn war.jpg"/>
          <p:cNvPicPr>
            <a:picLocks noGrp="1" noChangeAspect="1"/>
          </p:cNvPicPr>
          <p:nvPr>
            <p:ph idx="1"/>
          </p:nvPr>
        </p:nvPicPr>
        <p:blipFill>
          <a:blip r:embed="rId2"/>
          <a:srcRect l="-10640" r="-10640"/>
          <a:stretch>
            <a:fillRect/>
          </a:stretch>
        </p:blip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September 11, 1973—Santiago, Chile</a:t>
            </a:r>
            <a:endParaRPr lang="en-US" sz="3600" b="1" dirty="0"/>
          </a:p>
        </p:txBody>
      </p:sp>
      <p:pic>
        <p:nvPicPr>
          <p:cNvPr id="6" name="Content Placeholder 5" descr="1241-chiletank.jpg"/>
          <p:cNvPicPr>
            <a:picLocks noGrp="1" noChangeAspect="1"/>
          </p:cNvPicPr>
          <p:nvPr>
            <p:ph idx="1"/>
          </p:nvPr>
        </p:nvPicPr>
        <p:blipFill>
          <a:blip r:embed="rId2"/>
          <a:srcRect t="-5579" b="-5579"/>
          <a:stretch>
            <a:fillRect/>
          </a:stretch>
        </p:blip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Gorbachev and Reagan, 1988</a:t>
            </a:r>
            <a:endParaRPr lang="en-US" sz="3200" dirty="0"/>
          </a:p>
        </p:txBody>
      </p:sp>
      <p:pic>
        <p:nvPicPr>
          <p:cNvPr id="4" name="Content Placeholder 3" descr="gorby and reagan 2.jpg"/>
          <p:cNvPicPr>
            <a:picLocks noGrp="1" noChangeAspect="1"/>
          </p:cNvPicPr>
          <p:nvPr>
            <p:ph idx="1"/>
          </p:nvPr>
        </p:nvPicPr>
        <p:blipFill>
          <a:blip r:embed="rId2"/>
          <a:srcRect l="-10018" r="-10018"/>
          <a:stretch>
            <a:fillRect/>
          </a:stretch>
        </p:blip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1842_250683662011_10881062011_3416941_302709_n.jpg"/>
          <p:cNvPicPr>
            <a:picLocks noGrp="1" noChangeAspect="1"/>
          </p:cNvPicPr>
          <p:nvPr>
            <p:ph idx="1"/>
          </p:nvPr>
        </p:nvPicPr>
        <p:blipFill>
          <a:blip r:embed="rId2">
            <a:lum bright="-37000" contrast="55000"/>
          </a:blip>
          <a:srcRect t="-5440" b="-5440"/>
          <a:stretch>
            <a:fillRect/>
          </a:stretch>
        </p:blip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normAutofit/>
          </a:bodyPr>
          <a:lstStyle/>
          <a:p>
            <a:r>
              <a:rPr lang="en-US" sz="3200" dirty="0" smtClean="0"/>
              <a:t>The Gulf War, 1991</a:t>
            </a:r>
            <a:endParaRPr lang="en-US" sz="3200" dirty="0"/>
          </a:p>
        </p:txBody>
      </p:sp>
      <p:pic>
        <p:nvPicPr>
          <p:cNvPr id="4" name="Content Placeholder 3" descr="Gulf_War_Photobox.jpg"/>
          <p:cNvPicPr>
            <a:picLocks noGrp="1" noChangeAspect="1"/>
          </p:cNvPicPr>
          <p:nvPr>
            <p:ph idx="1"/>
          </p:nvPr>
        </p:nvPicPr>
        <p:blipFill>
          <a:blip r:embed="rId2"/>
          <a:srcRect l="-61578" r="-61578"/>
          <a:stretch>
            <a:fillRect/>
          </a:stretch>
        </p:blipFill>
        <p:spPr>
          <a:xfrm>
            <a:off x="457200" y="228600"/>
            <a:ext cx="8229600" cy="4525963"/>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 March 2003</a:t>
            </a:r>
            <a:endParaRPr lang="en-US" dirty="0"/>
          </a:p>
        </p:txBody>
      </p:sp>
      <p:pic>
        <p:nvPicPr>
          <p:cNvPr id="4" name="Content Placeholder 3" descr="300px-101st_Airborne_Division_helos_during_Operation_Iraqi_Freedom.jpg"/>
          <p:cNvPicPr>
            <a:picLocks noGrp="1" noChangeAspect="1"/>
          </p:cNvPicPr>
          <p:nvPr>
            <p:ph idx="1"/>
          </p:nvPr>
        </p:nvPicPr>
        <p:blipFill>
          <a:blip r:embed="rId2"/>
          <a:srcRect l="-9701" r="-9701"/>
          <a:stretch>
            <a:fillRect/>
          </a:stretch>
        </p:blip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41DG5J0BWZL._SS500_.jpg"/>
          <p:cNvPicPr>
            <a:picLocks noGrp="1" noChangeAspect="1"/>
          </p:cNvPicPr>
          <p:nvPr>
            <p:ph idx="1"/>
          </p:nvPr>
        </p:nvPicPr>
        <p:blipFill>
          <a:blip r:embed="rId2"/>
          <a:srcRect l="-40915" r="-40915"/>
          <a:stretch>
            <a:fillRect/>
          </a:stretch>
        </p:blipFill>
        <p:spPr>
          <a:xfrm>
            <a:off x="0" y="838200"/>
            <a:ext cx="9144000" cy="5715000"/>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60049041.JPG"/>
          <p:cNvPicPr>
            <a:picLocks noGrp="1" noChangeAspect="1"/>
          </p:cNvPicPr>
          <p:nvPr>
            <p:ph idx="1"/>
          </p:nvPr>
        </p:nvPicPr>
        <p:blipFill>
          <a:blip r:embed="rId2"/>
          <a:srcRect l="-87058" r="-87058"/>
          <a:stretch>
            <a:fillRect/>
          </a:stretch>
        </p:blipFill>
        <p:spPr>
          <a:xfrm>
            <a:off x="0" y="274638"/>
            <a:ext cx="9144000" cy="6202362"/>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fontScale="77500" lnSpcReduction="20000"/>
          </a:bodyPr>
          <a:lstStyle/>
          <a:p>
            <a:pPr marL="0" marR="0">
              <a:spcBef>
                <a:spcPts val="0"/>
              </a:spcBef>
              <a:spcAft>
                <a:spcPts val="0"/>
              </a:spcAft>
            </a:pPr>
            <a:endParaRPr lang="en-US"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Was this war necessary (did it have just causes)?</a:t>
            </a:r>
            <a:endParaRPr lang="en-US" sz="3765"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 </a:t>
            </a:r>
            <a:endParaRPr lang="en-US" sz="3765"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Were the means used in this war just?</a:t>
            </a:r>
            <a:endParaRPr lang="en-US" sz="3765"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 </a:t>
            </a:r>
            <a:endParaRPr lang="en-US" sz="3765"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What were the costs of this war?</a:t>
            </a:r>
            <a:endParaRPr lang="en-US" sz="3765"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 </a:t>
            </a:r>
            <a:endParaRPr lang="en-US" sz="3765" dirty="0" smtClean="0">
              <a:latin typeface="Times New Roman"/>
              <a:ea typeface="Times New Roman"/>
              <a:cs typeface="Times New Roman"/>
            </a:endParaRPr>
          </a:p>
          <a:p>
            <a:pPr marL="0" marR="0">
              <a:spcBef>
                <a:spcPts val="0"/>
              </a:spcBef>
              <a:spcAft>
                <a:spcPts val="0"/>
              </a:spcAft>
              <a:buNone/>
            </a:pPr>
            <a:r>
              <a:rPr lang="en-US" sz="3765" dirty="0" smtClean="0">
                <a:latin typeface="Comic Sans MS"/>
                <a:ea typeface="Times New Roman"/>
                <a:cs typeface="Times New Roman"/>
              </a:rPr>
              <a:t>What were the long-term consequences of this war?</a:t>
            </a:r>
          </a:p>
          <a:p>
            <a:pPr marL="0" marR="0">
              <a:spcBef>
                <a:spcPts val="0"/>
              </a:spcBef>
              <a:spcAft>
                <a:spcPts val="0"/>
              </a:spcAft>
              <a:buNone/>
            </a:pPr>
            <a:endParaRPr lang="en-US" sz="3765" dirty="0" smtClean="0">
              <a:latin typeface="Times New Roman"/>
              <a:ea typeface="Times New Roman"/>
              <a:cs typeface="Times New Roman"/>
            </a:endParaRPr>
          </a:p>
          <a:p>
            <a:pPr marL="0">
              <a:spcBef>
                <a:spcPts val="0"/>
              </a:spcBef>
              <a:buNone/>
            </a:pPr>
            <a:r>
              <a:rPr lang="en-US" sz="4645" b="1" i="1" smtClean="0">
                <a:latin typeface="Comic Sans MS"/>
                <a:ea typeface="Times New Roman"/>
                <a:cs typeface="Times New Roman"/>
              </a:rPr>
              <a:t>5. Is </a:t>
            </a:r>
            <a:r>
              <a:rPr lang="en-US" sz="4645" b="1" i="1" dirty="0" smtClean="0">
                <a:latin typeface="Comic Sans MS"/>
                <a:ea typeface="Times New Roman"/>
                <a:cs typeface="Times New Roman"/>
              </a:rPr>
              <a:t>there an alternative story for postwar America?</a:t>
            </a:r>
            <a:endParaRPr lang="en-US" sz="4645" i="1" dirty="0" smtClean="0">
              <a:latin typeface="Times New Roman"/>
              <a:ea typeface="Times New Roman"/>
              <a:cs typeface="Times New Roman"/>
            </a:endParaRPr>
          </a:p>
          <a:p>
            <a:pPr marL="0" marR="0">
              <a:spcBef>
                <a:spcPts val="0"/>
              </a:spcBef>
              <a:spcAft>
                <a:spcPts val="0"/>
              </a:spcAft>
              <a:buNone/>
            </a:pPr>
            <a:endParaRPr lang="en-US" sz="3765"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pPr marL="0" marR="0">
              <a:spcBef>
                <a:spcPts val="0"/>
              </a:spcBef>
              <a:spcAft>
                <a:spcPts val="0"/>
              </a:spcAft>
              <a:buNone/>
            </a:pPr>
            <a:r>
              <a:rPr lang="en-US" dirty="0" smtClean="0">
                <a:latin typeface="Comic Sans MS"/>
                <a:ea typeface="Times New Roman"/>
                <a:cs typeface="Times New Roman"/>
              </a:rPr>
              <a:t> </a:t>
            </a:r>
            <a:endParaRPr lang="en-US" dirty="0" smtClean="0">
              <a:latin typeface="Times New Roman"/>
              <a:ea typeface="Times New Roman"/>
              <a:cs typeface="Times New Roman"/>
            </a:endParaRPr>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23929610.JPG"/>
          <p:cNvPicPr>
            <a:picLocks noGrp="1" noChangeAspect="1"/>
          </p:cNvPicPr>
          <p:nvPr>
            <p:ph idx="1"/>
          </p:nvPr>
        </p:nvPicPr>
        <p:blipFill>
          <a:blip r:embed="rId2"/>
          <a:srcRect l="-85358" r="-85358"/>
          <a:stretch>
            <a:fillRect/>
          </a:stretch>
        </p:blipFill>
        <p:spPr>
          <a:xfrm>
            <a:off x="-914400" y="228600"/>
            <a:ext cx="10591800" cy="6583362"/>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00px-CPSCampsMap.jpg"/>
          <p:cNvPicPr>
            <a:picLocks noGrp="1" noChangeAspect="1"/>
          </p:cNvPicPr>
          <p:nvPr>
            <p:ph idx="1"/>
          </p:nvPr>
        </p:nvPicPr>
        <p:blipFill>
          <a:blip r:embed="rId2"/>
          <a:srcRect l="-2617" r="-2617"/>
          <a:stretch>
            <a:fillRect/>
          </a:stretch>
        </p:blipFill>
        <p:spPr>
          <a:xfrm>
            <a:off x="0" y="320675"/>
            <a:ext cx="9144000" cy="5851525"/>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Conscientious Objectors as </a:t>
            </a:r>
            <a:r>
              <a:rPr lang="en-US" sz="3200" dirty="0" smtClean="0"/>
              <a:t>Fire Fighters</a:t>
            </a:r>
            <a:endParaRPr lang="en-US" sz="3200" dirty="0"/>
          </a:p>
        </p:txBody>
      </p:sp>
      <p:pic>
        <p:nvPicPr>
          <p:cNvPr id="4" name="Content Placeholder 3" descr="CPS31firecrew.jpg"/>
          <p:cNvPicPr>
            <a:picLocks noGrp="1" noChangeAspect="1"/>
          </p:cNvPicPr>
          <p:nvPr>
            <p:ph idx="1"/>
          </p:nvPr>
        </p:nvPicPr>
        <p:blipFill>
          <a:blip r:embed="rId2"/>
          <a:srcRect l="-11482" r="-11482"/>
          <a:stretch>
            <a:fillRect/>
          </a:stretch>
        </p:blip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lstStyle/>
          <a:p>
            <a:r>
              <a:rPr lang="en-US" dirty="0" smtClean="0"/>
              <a:t>Marching for justice, 1965</a:t>
            </a:r>
            <a:endParaRPr lang="en-US" dirty="0"/>
          </a:p>
        </p:txBody>
      </p:sp>
      <p:pic>
        <p:nvPicPr>
          <p:cNvPr id="4" name="Content Placeholder 3" descr="civil rights.jpg"/>
          <p:cNvPicPr>
            <a:picLocks noGrp="1" noChangeAspect="1"/>
          </p:cNvPicPr>
          <p:nvPr>
            <p:ph idx="1"/>
          </p:nvPr>
        </p:nvPicPr>
        <p:blipFill>
          <a:blip r:embed="rId2"/>
          <a:srcRect l="-10729" r="-10729"/>
          <a:stretch>
            <a:fillRect/>
          </a:stretch>
        </p:blipFill>
        <p:spPr>
          <a:xfrm>
            <a:off x="457200" y="427037"/>
            <a:ext cx="8229600" cy="4525963"/>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States—1968</a:t>
            </a:r>
            <a:endParaRPr lang="en-US" dirty="0"/>
          </a:p>
        </p:txBody>
      </p:sp>
      <p:pic>
        <p:nvPicPr>
          <p:cNvPr id="4" name="Content Placeholder 3" descr="vs.jpg"/>
          <p:cNvPicPr>
            <a:picLocks noGrp="1" noChangeAspect="1"/>
          </p:cNvPicPr>
          <p:nvPr>
            <p:ph idx="1"/>
          </p:nvPr>
        </p:nvPicPr>
        <p:blipFill>
          <a:blip r:embed="rId2"/>
          <a:srcRect l="-10374" r="-10374"/>
          <a:stretch>
            <a:fillRect/>
          </a:stretch>
        </p:blip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12357407443_532860_624.jpg"/>
          <p:cNvPicPr>
            <a:picLocks noGrp="1" noChangeAspect="1"/>
          </p:cNvPicPr>
          <p:nvPr>
            <p:ph idx="1"/>
          </p:nvPr>
        </p:nvPicPr>
        <p:blipFill>
          <a:blip r:embed="rId2">
            <a:lum bright="-8000" contrast="-5000"/>
            <a:alphaModFix/>
          </a:blip>
          <a:srcRect t="-4996" b="-4996"/>
          <a:stretch>
            <a:fillRect/>
          </a:stretch>
        </p:blip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1143000"/>
          </a:xfrm>
        </p:spPr>
        <p:txBody>
          <a:bodyPr>
            <a:normAutofit/>
          </a:bodyPr>
          <a:lstStyle/>
          <a:p>
            <a:r>
              <a:rPr lang="en-US" sz="3200" dirty="0" smtClean="0"/>
              <a:t>Mennonite Central Committee: Japan 1947 and Iraq 2007</a:t>
            </a:r>
            <a:endParaRPr lang="en-US" sz="3200" dirty="0"/>
          </a:p>
        </p:txBody>
      </p:sp>
      <p:pic>
        <p:nvPicPr>
          <p:cNvPr id="4" name="Content Placeholder 3" descr="01.blanket.jpg"/>
          <p:cNvPicPr>
            <a:picLocks noGrp="1" noChangeAspect="1"/>
          </p:cNvPicPr>
          <p:nvPr>
            <p:ph idx="1"/>
          </p:nvPr>
        </p:nvPicPr>
        <p:blipFill>
          <a:blip r:embed="rId2"/>
          <a:srcRect l="-70047" r="-70047"/>
          <a:stretch>
            <a:fillRect/>
          </a:stretch>
        </p:blipFill>
        <p:spPr>
          <a:xfrm>
            <a:off x="457200" y="427037"/>
            <a:ext cx="8229600" cy="4525963"/>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229600" cy="1143000"/>
          </a:xfrm>
        </p:spPr>
        <p:txBody>
          <a:bodyPr>
            <a:normAutofit/>
          </a:bodyPr>
          <a:lstStyle/>
          <a:p>
            <a:r>
              <a:rPr lang="en-US" sz="2800" dirty="0" smtClean="0"/>
              <a:t>Dorothy Day, founder of the Catholic Worker, facing arrest in support of United Farm Workers</a:t>
            </a:r>
            <a:endParaRPr lang="en-US" sz="2800" dirty="0"/>
          </a:p>
        </p:txBody>
      </p:sp>
      <p:pic>
        <p:nvPicPr>
          <p:cNvPr id="4" name="Content Placeholder 3" descr="DayUFWBFitch.jpg"/>
          <p:cNvPicPr>
            <a:picLocks noGrp="1" noChangeAspect="1"/>
          </p:cNvPicPr>
          <p:nvPr>
            <p:ph idx="1"/>
          </p:nvPr>
        </p:nvPicPr>
        <p:blipFill>
          <a:blip r:embed="rId2"/>
          <a:srcRect l="-76455" r="-76455"/>
          <a:stretch>
            <a:fillRect/>
          </a:stretch>
        </p:blipFill>
        <p:spPr>
          <a:xfrm>
            <a:off x="457200" y="228600"/>
            <a:ext cx="8229600" cy="4525963"/>
          </a:xfr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Albrecht </a:t>
            </a:r>
            <a:r>
              <a:rPr lang="en-US" sz="3200" dirty="0" err="1" smtClean="0"/>
              <a:t>Dürer</a:t>
            </a:r>
            <a:r>
              <a:rPr lang="en-US" sz="3200" dirty="0" smtClean="0"/>
              <a:t>, “The Adoration of the Lamb”</a:t>
            </a:r>
            <a:endParaRPr lang="en-US" sz="3200" dirty="0"/>
          </a:p>
        </p:txBody>
      </p:sp>
      <p:pic>
        <p:nvPicPr>
          <p:cNvPr id="4" name="Content Placeholder 3" descr="Box 22-30.jpg"/>
          <p:cNvPicPr>
            <a:picLocks noGrp="1" noChangeAspect="1"/>
          </p:cNvPicPr>
          <p:nvPr>
            <p:ph idx="1"/>
          </p:nvPr>
        </p:nvPicPr>
        <p:blipFill>
          <a:blip r:embed="rId2"/>
          <a:srcRect l="-76181" r="-76181"/>
          <a:stretch>
            <a:fillRect/>
          </a:stretch>
        </p:blip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034157.jpg"/>
          <p:cNvPicPr>
            <a:picLocks noGrp="1" noChangeAspect="1"/>
          </p:cNvPicPr>
          <p:nvPr>
            <p:ph idx="1"/>
          </p:nvPr>
        </p:nvPicPr>
        <p:blipFill>
          <a:blip r:embed="rId2"/>
          <a:srcRect l="-87970" r="-87970"/>
          <a:stretch>
            <a:fillRect/>
          </a:stretch>
        </p:blipFill>
        <p:spPr>
          <a:xfrm>
            <a:off x="457200" y="274638"/>
            <a:ext cx="8458200" cy="5851525"/>
          </a:xfr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6430962"/>
          </a:xfrm>
        </p:spPr>
        <p:txBody>
          <a:bodyPr>
            <a:normAutofit fontScale="40000" lnSpcReduction="20000"/>
          </a:bodyPr>
          <a:lstStyle/>
          <a:p>
            <a:pPr marL="0" marR="0">
              <a:lnSpc>
                <a:spcPct val="150000"/>
              </a:lnSpc>
              <a:spcBef>
                <a:spcPts val="0"/>
              </a:spcBef>
              <a:spcAft>
                <a:spcPts val="0"/>
              </a:spcAft>
              <a:buNone/>
            </a:pPr>
            <a:r>
              <a:rPr lang="en-US" sz="4000" b="1" dirty="0" smtClean="0">
                <a:latin typeface="Helvetica"/>
                <a:ea typeface="Times New Roman"/>
                <a:cs typeface="Times New Roman"/>
              </a:rPr>
              <a:t>Recommended Reading</a:t>
            </a:r>
            <a:endParaRPr lang="en-US" sz="4000" dirty="0" smtClean="0">
              <a:latin typeface="Times New Roman"/>
              <a:ea typeface="Times New Roman"/>
              <a:cs typeface="Times New Roman"/>
            </a:endParaRPr>
          </a:p>
          <a:p>
            <a:pPr marL="0" marR="0">
              <a:lnSpc>
                <a:spcPct val="150000"/>
              </a:lnSpc>
              <a:spcBef>
                <a:spcPts val="0"/>
              </a:spcBef>
              <a:spcAft>
                <a:spcPts val="0"/>
              </a:spcAft>
              <a:buNone/>
            </a:pPr>
            <a:r>
              <a:rPr lang="en-US" sz="3500" dirty="0" smtClean="0">
                <a:latin typeface="Helvetica"/>
                <a:ea typeface="Times New Roman"/>
                <a:cs typeface="Times New Roman"/>
              </a:rPr>
              <a:t> </a:t>
            </a: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Nicholson Baker. </a:t>
            </a:r>
            <a:r>
              <a:rPr lang="en-US" sz="3500" i="1" dirty="0" smtClean="0">
                <a:latin typeface="Helvetica"/>
                <a:ea typeface="Times New Roman"/>
                <a:cs typeface="Times New Roman"/>
              </a:rPr>
              <a:t>Human Smoke: The Beginnings of World War II, the End of Civilization</a:t>
            </a:r>
            <a:r>
              <a:rPr lang="en-US" sz="3500" dirty="0" smtClean="0">
                <a:latin typeface="Helvetica"/>
                <a:ea typeface="Times New Roman"/>
                <a:cs typeface="Times New Roman"/>
              </a:rPr>
              <a:t>. Simon and Schuster, 2007.</a:t>
            </a:r>
          </a:p>
          <a:p>
            <a:pPr marL="0" marR="0">
              <a:spcBef>
                <a:spcPts val="0"/>
              </a:spcBef>
              <a:spcAft>
                <a:spcPts val="0"/>
              </a:spcAft>
              <a:buNone/>
            </a:pPr>
            <a:endParaRPr lang="en-US" sz="3500" dirty="0" smtClean="0">
              <a:latin typeface="Helvetica"/>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Michael Bess. </a:t>
            </a:r>
            <a:r>
              <a:rPr lang="en-US" sz="3500" i="1" dirty="0" smtClean="0">
                <a:latin typeface="Helvetica"/>
                <a:ea typeface="Times New Roman"/>
                <a:cs typeface="Times New Roman"/>
              </a:rPr>
              <a:t>Choices Under Fire: Moral Dimensions of World War II</a:t>
            </a:r>
            <a:r>
              <a:rPr lang="en-US" sz="3500" dirty="0" smtClean="0">
                <a:latin typeface="Helvetica"/>
                <a:ea typeface="Times New Roman"/>
                <a:cs typeface="Times New Roman"/>
              </a:rPr>
              <a:t>. Knopf, 2006.</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Patrick Buchanan. </a:t>
            </a:r>
            <a:r>
              <a:rPr lang="en-US" sz="3500" i="1" dirty="0" smtClean="0">
                <a:latin typeface="Helvetica"/>
                <a:ea typeface="Times New Roman"/>
                <a:cs typeface="Times New Roman"/>
              </a:rPr>
              <a:t>Churchill, Hitler and the Unnecessary War</a:t>
            </a:r>
            <a:r>
              <a:rPr lang="en-US" sz="3500" dirty="0" smtClean="0">
                <a:latin typeface="Helvetica"/>
                <a:ea typeface="Times New Roman"/>
                <a:cs typeface="Times New Roman"/>
              </a:rPr>
              <a:t>. Crown, 2008.</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James Carroll. </a:t>
            </a:r>
            <a:r>
              <a:rPr lang="en-US" sz="3500" i="1" dirty="0" smtClean="0">
                <a:latin typeface="Helvetica"/>
                <a:ea typeface="Times New Roman"/>
                <a:cs typeface="Times New Roman"/>
              </a:rPr>
              <a:t>House of War: The Pentagon and the Disastrous Rise of American Power</a:t>
            </a:r>
            <a:r>
              <a:rPr lang="en-US" sz="3500" dirty="0" smtClean="0">
                <a:latin typeface="Helvetica"/>
                <a:ea typeface="Times New Roman"/>
                <a:cs typeface="Times New Roman"/>
              </a:rPr>
              <a:t>. Houghton Mifflin, 2006.</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Norman Davies. </a:t>
            </a:r>
            <a:r>
              <a:rPr lang="en-US" sz="3500" i="1" dirty="0" smtClean="0">
                <a:latin typeface="Helvetica"/>
                <a:ea typeface="Times New Roman"/>
                <a:cs typeface="Times New Roman"/>
              </a:rPr>
              <a:t>No Simple Victory: World War II in Europe, 1939-1945.</a:t>
            </a:r>
            <a:r>
              <a:rPr lang="en-US" sz="3500" dirty="0" smtClean="0">
                <a:latin typeface="Helvetica"/>
                <a:ea typeface="Times New Roman"/>
                <a:cs typeface="Times New Roman"/>
              </a:rPr>
              <a:t> Penguin, 2006.</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John Dower. </a:t>
            </a:r>
            <a:r>
              <a:rPr lang="en-US" sz="3500" i="1" dirty="0" smtClean="0">
                <a:latin typeface="Helvetica"/>
                <a:ea typeface="Times New Roman"/>
                <a:cs typeface="Times New Roman"/>
              </a:rPr>
              <a:t>War Without Mercy: Race and Power in the Pacific War</a:t>
            </a:r>
            <a:r>
              <a:rPr lang="en-US" sz="3500" dirty="0" smtClean="0">
                <a:latin typeface="Helvetica"/>
                <a:ea typeface="Times New Roman"/>
                <a:cs typeface="Times New Roman"/>
              </a:rPr>
              <a:t>. Pantheon, 1986.</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A. C. Grayling. </a:t>
            </a:r>
            <a:r>
              <a:rPr lang="en-US" sz="3500" i="1" dirty="0" smtClean="0">
                <a:latin typeface="Helvetica"/>
                <a:ea typeface="Times New Roman"/>
                <a:cs typeface="Times New Roman"/>
              </a:rPr>
              <a:t>Among the Dead Cities: The History and Moral Legacy of the WWII Bombing of Civilians in Germany and Japan. </a:t>
            </a:r>
            <a:r>
              <a:rPr lang="en-US" sz="3500" dirty="0" smtClean="0">
                <a:latin typeface="Helvetica"/>
                <a:ea typeface="Times New Roman"/>
                <a:cs typeface="Times New Roman"/>
              </a:rPr>
              <a:t>Walker, 2006.</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Helvetica"/>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William Hitchcock. </a:t>
            </a:r>
            <a:r>
              <a:rPr lang="en-US" sz="3500" i="1" dirty="0" smtClean="0">
                <a:latin typeface="Helvetica"/>
                <a:ea typeface="Times New Roman"/>
                <a:cs typeface="Times New Roman"/>
              </a:rPr>
              <a:t>The Bitter Road to Freedom: A New History of the Liberation of Europe</a:t>
            </a:r>
            <a:r>
              <a:rPr lang="en-US" sz="3500" dirty="0" smtClean="0">
                <a:latin typeface="Helvetica"/>
                <a:ea typeface="Times New Roman"/>
                <a:cs typeface="Times New Roman"/>
              </a:rPr>
              <a:t>. Free Press, 2008.</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Kenneth Rose. </a:t>
            </a:r>
            <a:r>
              <a:rPr lang="en-US" sz="3500" i="1" dirty="0" smtClean="0">
                <a:latin typeface="Helvetica"/>
                <a:ea typeface="Times New Roman"/>
                <a:cs typeface="Times New Roman"/>
              </a:rPr>
              <a:t>Myth and the Greatest Generation: A Social History of Americans in World War II</a:t>
            </a:r>
            <a:r>
              <a:rPr lang="en-US" sz="3500" dirty="0" smtClean="0">
                <a:latin typeface="Helvetica"/>
                <a:ea typeface="Times New Roman"/>
                <a:cs typeface="Times New Roman"/>
              </a:rPr>
              <a:t>. </a:t>
            </a:r>
            <a:r>
              <a:rPr lang="en-US" sz="3500" dirty="0" err="1" smtClean="0">
                <a:latin typeface="Helvetica"/>
                <a:ea typeface="Times New Roman"/>
                <a:cs typeface="Times New Roman"/>
              </a:rPr>
              <a:t>Routledge</a:t>
            </a:r>
            <a:r>
              <a:rPr lang="en-US" sz="3500" dirty="0" smtClean="0">
                <a:latin typeface="Helvetica"/>
                <a:ea typeface="Times New Roman"/>
                <a:cs typeface="Times New Roman"/>
              </a:rPr>
              <a:t>, 2008.</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Jonathan Schell. </a:t>
            </a:r>
            <a:r>
              <a:rPr lang="en-US" sz="3500" i="1" dirty="0" smtClean="0">
                <a:latin typeface="Helvetica"/>
                <a:ea typeface="Times New Roman"/>
                <a:cs typeface="Times New Roman"/>
              </a:rPr>
              <a:t>The Unconquerable World: Power, Nonviolence, and the Will of the People</a:t>
            </a:r>
            <a:r>
              <a:rPr lang="en-US" sz="3500" dirty="0" smtClean="0">
                <a:latin typeface="Helvetica"/>
                <a:ea typeface="Times New Roman"/>
                <a:cs typeface="Times New Roman"/>
              </a:rPr>
              <a:t>. Metropolitan, 2003.</a:t>
            </a:r>
            <a:endParaRPr lang="en-US" sz="3500" dirty="0" smtClean="0">
              <a:latin typeface="Times New Roman"/>
              <a:ea typeface="Times New Roman"/>
              <a:cs typeface="Times New Roman"/>
            </a:endParaRPr>
          </a:p>
          <a:p>
            <a:pPr marL="0" marR="0">
              <a:spcBef>
                <a:spcPts val="0"/>
              </a:spcBef>
              <a:spcAft>
                <a:spcPts val="0"/>
              </a:spcAft>
              <a:buNone/>
            </a:pPr>
            <a:endParaRPr lang="en-US" sz="3500" dirty="0" smtClean="0">
              <a:latin typeface="Times New Roman"/>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Tim Weiner. </a:t>
            </a:r>
            <a:r>
              <a:rPr lang="en-US" sz="3500" i="1" dirty="0" smtClean="0">
                <a:latin typeface="Helvetica"/>
                <a:ea typeface="Times New Roman"/>
                <a:cs typeface="Times New Roman"/>
              </a:rPr>
              <a:t>Legacy of Ashes: The History of the CIA</a:t>
            </a:r>
            <a:r>
              <a:rPr lang="en-US" sz="3500" dirty="0" smtClean="0">
                <a:latin typeface="Helvetica"/>
                <a:ea typeface="Times New Roman"/>
                <a:cs typeface="Times New Roman"/>
              </a:rPr>
              <a:t>. Anchor, 2008.</a:t>
            </a:r>
            <a:endParaRPr lang="en-US" sz="3500" dirty="0" smtClean="0">
              <a:latin typeface="Times New Roman"/>
              <a:ea typeface="Times New Roman"/>
              <a:cs typeface="Times New Roman"/>
            </a:endParaRPr>
          </a:p>
          <a:p>
            <a:pPr marL="0" marR="0">
              <a:lnSpc>
                <a:spcPct val="150000"/>
              </a:lnSpc>
              <a:spcBef>
                <a:spcPts val="0"/>
              </a:spcBef>
              <a:spcAft>
                <a:spcPts val="0"/>
              </a:spcAft>
              <a:buNone/>
            </a:pPr>
            <a:endParaRPr lang="en-US" dirty="0" smtClean="0">
              <a:latin typeface="Helvetica"/>
              <a:ea typeface="Times New Roman"/>
              <a:cs typeface="Times New Roman"/>
            </a:endParaRPr>
          </a:p>
          <a:p>
            <a:pPr marL="0" marR="0">
              <a:lnSpc>
                <a:spcPct val="150000"/>
              </a:lnSpc>
              <a:spcBef>
                <a:spcPts val="0"/>
              </a:spcBef>
              <a:spcAft>
                <a:spcPts val="0"/>
              </a:spcAft>
              <a:buNone/>
            </a:pPr>
            <a:r>
              <a:rPr lang="en-US" sz="4000" b="1" dirty="0" err="1" smtClean="0">
                <a:latin typeface="Helvetica"/>
                <a:ea typeface="Times New Roman"/>
                <a:cs typeface="Times New Roman"/>
              </a:rPr>
              <a:t>Peacetheology.net</a:t>
            </a:r>
            <a:r>
              <a:rPr lang="en-US" sz="4000" b="1" err="1" smtClean="0">
                <a:latin typeface="Helvetica"/>
                <a:ea typeface="Times New Roman"/>
                <a:cs typeface="Times New Roman"/>
              </a:rPr>
              <a:t>/</a:t>
            </a:r>
            <a:r>
              <a:rPr lang="en-US" sz="4000" b="1" smtClean="0">
                <a:latin typeface="Helvetica"/>
                <a:ea typeface="Times New Roman"/>
                <a:cs typeface="Times New Roman"/>
              </a:rPr>
              <a:t>world-war-ii</a:t>
            </a:r>
            <a:r>
              <a:rPr lang="en-US" sz="4000" b="1" dirty="0" smtClean="0">
                <a:latin typeface="Helvetica"/>
                <a:ea typeface="Times New Roman"/>
                <a:cs typeface="Times New Roman"/>
              </a:rPr>
              <a:t>/</a:t>
            </a:r>
            <a:endParaRPr lang="en-US" b="1" dirty="0" smtClean="0">
              <a:latin typeface="Helvetica"/>
              <a:ea typeface="Times New Roman"/>
              <a:cs typeface="Times New Roman"/>
            </a:endParaRPr>
          </a:p>
          <a:p>
            <a:pPr marL="0" marR="0">
              <a:spcBef>
                <a:spcPts val="0"/>
              </a:spcBef>
              <a:spcAft>
                <a:spcPts val="0"/>
              </a:spcAft>
              <a:buNone/>
            </a:pPr>
            <a:r>
              <a:rPr lang="en-US" sz="3500" dirty="0" smtClean="0">
                <a:latin typeface="Helvetica"/>
                <a:ea typeface="Times New Roman"/>
                <a:cs typeface="Times New Roman"/>
              </a:rPr>
              <a:t>Check here for drafts of the chapters from Ted Grimsrud, </a:t>
            </a:r>
            <a:r>
              <a:rPr lang="en-US" sz="3500" i="1" dirty="0" smtClean="0">
                <a:latin typeface="Helvetica"/>
                <a:ea typeface="Times New Roman"/>
                <a:cs typeface="Times New Roman"/>
              </a:rPr>
              <a:t>The Long Shadow: World War </a:t>
            </a:r>
            <a:r>
              <a:rPr lang="en-US" sz="3500" i="1" dirty="0" err="1" smtClean="0">
                <a:latin typeface="Helvetica"/>
                <a:ea typeface="Times New Roman"/>
                <a:cs typeface="Times New Roman"/>
              </a:rPr>
              <a:t>II’s</a:t>
            </a:r>
            <a:r>
              <a:rPr lang="en-US" sz="3500" i="1" dirty="0" smtClean="0">
                <a:latin typeface="Helvetica"/>
                <a:ea typeface="Times New Roman"/>
                <a:cs typeface="Times New Roman"/>
              </a:rPr>
              <a:t> Moral Legacy,</a:t>
            </a:r>
            <a:r>
              <a:rPr lang="en-US" sz="3500" dirty="0" smtClean="0">
                <a:latin typeface="Helvetica"/>
                <a:ea typeface="Times New Roman"/>
                <a:cs typeface="Times New Roman"/>
              </a:rPr>
              <a:t> and other updates on this project.</a:t>
            </a:r>
            <a:endParaRPr lang="en-US" sz="3500" dirty="0" smtClean="0">
              <a:latin typeface="Times New Roman"/>
              <a:ea typeface="Times New Roman"/>
              <a:cs typeface="Times New Roman"/>
            </a:endParaRPr>
          </a:p>
          <a:p>
            <a:pPr marL="0" marR="0">
              <a:spcBef>
                <a:spcPts val="0"/>
              </a:spcBef>
              <a:spcAft>
                <a:spcPts val="0"/>
              </a:spcAft>
            </a:pPr>
            <a:endParaRPr lang="en-US" dirty="0" smtClean="0">
              <a:latin typeface="Times New Roman"/>
              <a:ea typeface="Times New Roman"/>
              <a:cs typeface="Times New Roman"/>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829</TotalTime>
  <Words>1907</Words>
  <Application>Microsoft Macintosh PowerPoint</Application>
  <PresentationFormat>On-screen Show (4:3)</PresentationFormat>
  <Paragraphs>227</Paragraphs>
  <Slides>67</Slides>
  <Notes>0</Notes>
  <HiddenSlides>0</HiddenSlides>
  <MMClips>0</MMClips>
  <ScaleCrop>false</ScaleCrop>
  <HeadingPairs>
    <vt:vector size="4" baseType="variant">
      <vt:variant>
        <vt:lpstr>Design Template</vt:lpstr>
      </vt:variant>
      <vt:variant>
        <vt:i4>1</vt:i4>
      </vt:variant>
      <vt:variant>
        <vt:lpstr>Slide Titles</vt:lpstr>
      </vt:variant>
      <vt:variant>
        <vt:i4>67</vt:i4>
      </vt:variant>
    </vt:vector>
  </HeadingPairs>
  <TitlesOfParts>
    <vt:vector size="68" baseType="lpstr">
      <vt:lpstr>Office Theme</vt:lpstr>
      <vt:lpstr>Slide 1</vt:lpstr>
      <vt:lpstr>Slide 2</vt:lpstr>
      <vt:lpstr>Slide 3</vt:lpstr>
      <vt:lpstr>Slide 4</vt:lpstr>
      <vt:lpstr>Slide 5</vt:lpstr>
      <vt:lpstr>Slide 6</vt:lpstr>
      <vt:lpstr>Slide 7</vt:lpstr>
      <vt:lpstr>Slide 8</vt:lpstr>
      <vt:lpstr>Slide 9</vt:lpstr>
      <vt:lpstr>The “Big Three” meet [Churchill (Britain), Roosevelt (U.S.), Stalin (Soviet Union)]—Yalta, March 1945</vt:lpstr>
      <vt:lpstr>Warsaw, Poland—1945</vt:lpstr>
      <vt:lpstr>Entrance to the Auschwitz concentration camp</vt:lpstr>
      <vt:lpstr>Why did the United States fight World War II?</vt:lpstr>
      <vt:lpstr>Slide 14</vt:lpstr>
      <vt:lpstr>Slide 15</vt:lpstr>
      <vt:lpstr>Hamburg, July 1943</vt:lpstr>
      <vt:lpstr>Dresden—February 1945</vt:lpstr>
      <vt:lpstr>Slide 18</vt:lpstr>
      <vt:lpstr>Hamburg, July 1943</vt:lpstr>
      <vt:lpstr>Dresden, February 1945</vt:lpstr>
      <vt:lpstr>Firebombing of Tokyo, March 1945</vt:lpstr>
      <vt:lpstr>Tokyo, March 1945</vt:lpstr>
      <vt:lpstr>Hiroshima</vt:lpstr>
      <vt:lpstr>Nagasaki</vt:lpstr>
      <vt:lpstr>Hiroshima—the former city center</vt:lpstr>
      <vt:lpstr>Slide 26</vt:lpstr>
      <vt:lpstr>Slide 27</vt:lpstr>
      <vt:lpstr>Slide 28</vt:lpstr>
      <vt:lpstr>An American casualty</vt:lpstr>
      <vt:lpstr>Slide 30</vt:lpstr>
      <vt:lpstr>Kathë Kollwitz, “The Grieving Parents”</vt:lpstr>
      <vt:lpstr>The war in the Pacific</vt:lpstr>
      <vt:lpstr>Käthe Kollwitz, “War”</vt:lpstr>
      <vt:lpstr>Germany, November 10, 1938</vt:lpstr>
      <vt:lpstr>Auschwitz</vt:lpstr>
      <vt:lpstr>Slide 36</vt:lpstr>
      <vt:lpstr>Map of Warsaw Pact nations</vt:lpstr>
      <vt:lpstr>Mao Zedung, China’s “Great Leader”</vt:lpstr>
      <vt:lpstr>Franklin Roosevelt declares war December 8, 1941</vt:lpstr>
      <vt:lpstr>The Pentagon</vt:lpstr>
      <vt:lpstr>The first nuclear bomb—tested in New Mexico, July 1945</vt:lpstr>
      <vt:lpstr>Slide 42</vt:lpstr>
      <vt:lpstr>Secretary of War Henry Stimson</vt:lpstr>
      <vt:lpstr>President Harry Truman</vt:lpstr>
      <vt:lpstr>Slide 45</vt:lpstr>
      <vt:lpstr>Korean War—Bombing Wonsan</vt:lpstr>
      <vt:lpstr>The Vietnam War</vt:lpstr>
      <vt:lpstr>The American War in Vietnam</vt:lpstr>
      <vt:lpstr>September 11, 1973—Santiago, Chile</vt:lpstr>
      <vt:lpstr>Gorbachev and Reagan, 1988</vt:lpstr>
      <vt:lpstr>Slide 51</vt:lpstr>
      <vt:lpstr>The Gulf War, 1991</vt:lpstr>
      <vt:lpstr>Iraq, March 2003</vt:lpstr>
      <vt:lpstr>Slide 54</vt:lpstr>
      <vt:lpstr>Slide 55</vt:lpstr>
      <vt:lpstr>Slide 56</vt:lpstr>
      <vt:lpstr>Slide 57</vt:lpstr>
      <vt:lpstr>Slide 58</vt:lpstr>
      <vt:lpstr>Conscientious Objectors as Fire Fighters</vt:lpstr>
      <vt:lpstr>Marching for justice, 1965</vt:lpstr>
      <vt:lpstr>United States—1968</vt:lpstr>
      <vt:lpstr>Slide 62</vt:lpstr>
      <vt:lpstr>Mennonite Central Committee: Japan 1947 and Iraq 2007</vt:lpstr>
      <vt:lpstr>Dorothy Day, founder of the Catholic Worker, facing arrest in support of United Farm Workers</vt:lpstr>
      <vt:lpstr>Albrecht Dürer, “The Adoration of the Lamb”</vt:lpstr>
      <vt:lpstr>Slide 66</vt:lpstr>
      <vt:lpstr>Slide 67</vt:lpstr>
    </vt:vector>
  </TitlesOfParts>
  <Company>Eastern Mennonite University</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Ted Grimsrud</dc:creator>
  <cp:lastModifiedBy>Kathleen Temple</cp:lastModifiedBy>
  <cp:revision>103</cp:revision>
  <dcterms:created xsi:type="dcterms:W3CDTF">2011-10-24T23:18:30Z</dcterms:created>
  <dcterms:modified xsi:type="dcterms:W3CDTF">2011-10-25T01:10:38Z</dcterms:modified>
</cp:coreProperties>
</file>